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59"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5" Type="http://schemas.openxmlformats.org/officeDocument/2006/relationships/slide" Target="slides/slide3.xml"/><Relationship Id="rId1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a:defRPr/>
            </a:pPr>
            <a:fld id="{FA9C8DC7-35E4-40B9-8F2F-413313CD5A57}" type="datetime1">
              <a:rPr lang="en-US" smtClean="0">
                <a:solidFill>
                  <a:prstClr val="black">
                    <a:tint val="75000"/>
                  </a:prstClr>
                </a:solidFill>
              </a:rPr>
              <a:pPr>
                <a:defRPr/>
              </a:pPr>
              <a:t>4/2/2015</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B75091F0-B5AB-4233-B1F9-78C7AB2C6FE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07870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986BA309-1A5A-44C5-8FC0-40479E471DB6}" type="datetime1">
              <a:rPr lang="en-US" smtClean="0">
                <a:solidFill>
                  <a:prstClr val="black">
                    <a:tint val="75000"/>
                  </a:prstClr>
                </a:solidFill>
              </a:rPr>
              <a:pPr>
                <a:defRPr/>
              </a:pPr>
              <a:t>4/2/2015</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77868B17-6716-45BB-AF9E-A6B7EE3AD2E0}"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48455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a:defRPr/>
            </a:pPr>
            <a:fld id="{38CC1401-B6EE-4B6C-B375-6DD00E8DD69A}" type="datetime1">
              <a:rPr lang="en-US" smtClean="0">
                <a:solidFill>
                  <a:prstClr val="black">
                    <a:tint val="75000"/>
                  </a:prstClr>
                </a:solidFill>
              </a:rPr>
              <a:pPr>
                <a:defRPr/>
              </a:pPr>
              <a:t>4/2/2015</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1F26F6F9-7C1B-4DE6-9081-744D183712A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701802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a:defRPr/>
            </a:pPr>
            <a:fld id="{244659D0-204C-4CCA-A257-4A02563AE23A}" type="datetime1">
              <a:rPr lang="en-US" smtClean="0">
                <a:solidFill>
                  <a:prstClr val="black">
                    <a:tint val="75000"/>
                  </a:prstClr>
                </a:solidFill>
              </a:rPr>
              <a:pPr>
                <a:defRPr/>
              </a:pPr>
              <a:t>4/2/2015</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46B61D16-A0D7-4C84-A056-5FCAD73FE4BE}"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963340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a:defRPr/>
            </a:pPr>
            <a:fld id="{3B19C713-B90A-4650-93AD-AB30A7AFD6BB}" type="datetime1">
              <a:rPr lang="en-US" smtClean="0">
                <a:solidFill>
                  <a:prstClr val="black">
                    <a:tint val="75000"/>
                  </a:prstClr>
                </a:solidFill>
              </a:rPr>
              <a:pPr>
                <a:defRPr/>
              </a:pPr>
              <a:t>4/2/2015</a:t>
            </a:fld>
            <a:endParaRPr lang="en-US">
              <a:solidFill>
                <a:prstClr val="black">
                  <a:tint val="75000"/>
                </a:prstClr>
              </a:solidFill>
            </a:endParaRPr>
          </a:p>
        </p:txBody>
      </p:sp>
      <p:sp>
        <p:nvSpPr>
          <p:cNvPr id="8" name="Нижний колонтитул 7"/>
          <p:cNvSpPr>
            <a:spLocks noGrp="1"/>
          </p:cNvSpPr>
          <p:nvPr>
            <p:ph type="ftr" sz="quarter" idx="11"/>
          </p:nvPr>
        </p:nvSpPr>
        <p:spPr/>
        <p:txBody>
          <a:bodyPr/>
          <a:lstStyle/>
          <a:p>
            <a:pPr>
              <a:defRPr/>
            </a:pPr>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pPr>
              <a:defRPr/>
            </a:pPr>
            <a:fld id="{92FB7117-CAF3-4F86-B158-80C762F5D2E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9831560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a:defRPr/>
            </a:pPr>
            <a:fld id="{740EEDCE-9338-4E3B-9DDA-BC1826B54386}" type="datetime1">
              <a:rPr lang="en-US" smtClean="0">
                <a:solidFill>
                  <a:prstClr val="black">
                    <a:tint val="75000"/>
                  </a:prstClr>
                </a:solidFill>
              </a:rPr>
              <a:pPr>
                <a:defRPr/>
              </a:pPr>
              <a:t>4/2/2015</a:t>
            </a:fld>
            <a:endParaRPr lang="en-US">
              <a:solidFill>
                <a:prstClr val="black">
                  <a:tint val="75000"/>
                </a:prstClr>
              </a:solidFill>
            </a:endParaRPr>
          </a:p>
        </p:txBody>
      </p:sp>
      <p:sp>
        <p:nvSpPr>
          <p:cNvPr id="4" name="Нижний колонтитул 3"/>
          <p:cNvSpPr>
            <a:spLocks noGrp="1"/>
          </p:cNvSpPr>
          <p:nvPr>
            <p:ph type="ftr" sz="quarter" idx="11"/>
          </p:nvPr>
        </p:nvSpPr>
        <p:spPr/>
        <p:txBody>
          <a:bodyPr/>
          <a:lstStyle/>
          <a:p>
            <a:pPr>
              <a:defRPr/>
            </a:pPr>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pPr>
              <a:defRPr/>
            </a:pPr>
            <a:fld id="{22F3E45C-F7E3-4EBC-A7BE-EA7EAFFE6BE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0710221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6BE6E3BA-F98B-4F45-95A1-60501FF90B01}" type="datetime1">
              <a:rPr lang="en-US" smtClean="0">
                <a:solidFill>
                  <a:prstClr val="black">
                    <a:tint val="75000"/>
                  </a:prstClr>
                </a:solidFill>
              </a:rPr>
              <a:pPr>
                <a:defRPr/>
              </a:pPr>
              <a:t>4/2/2015</a:t>
            </a:fld>
            <a:endParaRPr lang="en-US">
              <a:solidFill>
                <a:prstClr val="black">
                  <a:tint val="75000"/>
                </a:prstClr>
              </a:solidFill>
            </a:endParaRPr>
          </a:p>
        </p:txBody>
      </p:sp>
      <p:sp>
        <p:nvSpPr>
          <p:cNvPr id="3" name="Нижний колонтитул 2"/>
          <p:cNvSpPr>
            <a:spLocks noGrp="1"/>
          </p:cNvSpPr>
          <p:nvPr>
            <p:ph type="ftr" sz="quarter" idx="11"/>
          </p:nvPr>
        </p:nvSpPr>
        <p:spPr/>
        <p:txBody>
          <a:bodyPr/>
          <a:lstStyle/>
          <a:p>
            <a:pPr>
              <a:defRPr/>
            </a:pPr>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pPr>
              <a:defRPr/>
            </a:pPr>
            <a:fld id="{65ADADE8-046C-4EDA-9B07-D1CC0B56ADF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306245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1034B6DF-D658-45FF-80AD-74BF314F989B}" type="datetime1">
              <a:rPr lang="en-US" smtClean="0">
                <a:solidFill>
                  <a:prstClr val="black">
                    <a:tint val="75000"/>
                  </a:prstClr>
                </a:solidFill>
              </a:rPr>
              <a:pPr>
                <a:defRPr/>
              </a:pPr>
              <a:t>4/2/2015</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8A4ECAFF-2BBE-4105-A2FE-82810C23751C}"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168710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02.04.2015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pPr>
              <a:defRPr/>
            </a:pPr>
            <a:fld id="{F8E4C272-6D7F-433F-9711-B2034A6C8213}" type="datetime1">
              <a:rPr lang="en-US" smtClean="0">
                <a:solidFill>
                  <a:prstClr val="black">
                    <a:tint val="75000"/>
                  </a:prstClr>
                </a:solidFill>
              </a:rPr>
              <a:pPr>
                <a:defRPr/>
              </a:pPr>
              <a:t>4/2/2015</a:t>
            </a:fld>
            <a:endParaRPr lang="en-US">
              <a:solidFill>
                <a:prstClr val="black">
                  <a:tint val="75000"/>
                </a:prstClr>
              </a:solidFill>
            </a:endParaRPr>
          </a:p>
        </p:txBody>
      </p:sp>
      <p:sp>
        <p:nvSpPr>
          <p:cNvPr id="6" name="Нижний колонтитул 5"/>
          <p:cNvSpPr>
            <a:spLocks noGrp="1"/>
          </p:cNvSpPr>
          <p:nvPr>
            <p:ph type="ftr" sz="quarter" idx="11"/>
          </p:nvPr>
        </p:nvSpPr>
        <p:spPr/>
        <p:txBody>
          <a:bodyPr/>
          <a:lstStyle/>
          <a:p>
            <a:pPr>
              <a:defRPr/>
            </a:pPr>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pPr>
              <a:defRPr/>
            </a:pPr>
            <a:fld id="{4B3902DD-692D-4DF1-8015-4C51E9EB75D8}"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12718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65AA722C-0FC7-4A14-AAE1-C3E76E631C61}" type="datetime1">
              <a:rPr lang="en-US" smtClean="0">
                <a:solidFill>
                  <a:prstClr val="black">
                    <a:tint val="75000"/>
                  </a:prstClr>
                </a:solidFill>
              </a:rPr>
              <a:pPr>
                <a:defRPr/>
              </a:pPr>
              <a:t>4/2/2015</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97668E38-8CCB-428B-8240-FC88B0491A39}"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815140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a:defRPr/>
            </a:pPr>
            <a:fld id="{4EFBC450-3E86-49F7-B589-93CB69DCAD27}" type="datetime1">
              <a:rPr lang="en-US" smtClean="0">
                <a:solidFill>
                  <a:prstClr val="black">
                    <a:tint val="75000"/>
                  </a:prstClr>
                </a:solidFill>
              </a:rPr>
              <a:pPr>
                <a:defRPr/>
              </a:pPr>
              <a:t>4/2/2015</a:t>
            </a:fld>
            <a:endParaRPr lang="en-US">
              <a:solidFill>
                <a:prstClr val="black">
                  <a:tint val="75000"/>
                </a:prstClr>
              </a:solidFill>
            </a:endParaRPr>
          </a:p>
        </p:txBody>
      </p:sp>
      <p:sp>
        <p:nvSpPr>
          <p:cNvPr id="5" name="Нижний колонтитул 4"/>
          <p:cNvSpPr>
            <a:spLocks noGrp="1"/>
          </p:cNvSpPr>
          <p:nvPr>
            <p:ph type="ftr" sz="quarter" idx="11"/>
          </p:nvPr>
        </p:nvSpPr>
        <p:spPr/>
        <p:txBody>
          <a:bodyPr/>
          <a:lstStyle/>
          <a:p>
            <a:pPr>
              <a:defRPr/>
            </a:pPr>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pPr>
              <a:defRPr/>
            </a:pPr>
            <a:fld id="{2198C1D4-B174-4458-B909-FE443EEBAACF}"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562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10588" cy="1325563"/>
          </a:xfrm>
        </p:spPr>
        <p:txBody>
          <a:bodyPr/>
          <a:lstStyle/>
          <a:p>
            <a:r>
              <a:rPr lang="en-US" smtClean="0"/>
              <a:t>Click to edit Master title style</a:t>
            </a:r>
            <a:endParaRPr lang="ru-RU"/>
          </a:p>
        </p:txBody>
      </p:sp>
      <p:sp>
        <p:nvSpPr>
          <p:cNvPr id="3" name="ClipArt Placeholder 2"/>
          <p:cNvSpPr>
            <a:spLocks noGrp="1"/>
          </p:cNvSpPr>
          <p:nvPr>
            <p:ph type="clipArt" sz="half" idx="1"/>
          </p:nvPr>
        </p:nvSpPr>
        <p:spPr>
          <a:xfrm>
            <a:off x="301625" y="1676400"/>
            <a:ext cx="4194175" cy="4422775"/>
          </a:xfrm>
        </p:spPr>
        <p:txBody>
          <a:bodyPr/>
          <a:lstStyle/>
          <a:p>
            <a:endParaRPr lang="ru-RU"/>
          </a:p>
        </p:txBody>
      </p:sp>
      <p:sp>
        <p:nvSpPr>
          <p:cNvPr id="4" name="Text Placeholder 3"/>
          <p:cNvSpPr>
            <a:spLocks noGrp="1"/>
          </p:cNvSpPr>
          <p:nvPr>
            <p:ph type="body" sz="half" idx="2"/>
          </p:nvPr>
        </p:nvSpPr>
        <p:spPr>
          <a:xfrm>
            <a:off x="4648200" y="1676400"/>
            <a:ext cx="4194175" cy="44227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a:xfrm>
            <a:off x="304800" y="6245225"/>
            <a:ext cx="2286000" cy="476250"/>
          </a:xfrm>
        </p:spPr>
        <p:txBody>
          <a:bodyPr/>
          <a:lstStyle>
            <a:lvl1pPr>
              <a:defRPr/>
            </a:lvl1pPr>
          </a:lstStyle>
          <a:p>
            <a:fld id="{26CC7450-1EE8-40A4-A2A0-DC4ADDFEF80D}" type="datetime1">
              <a:rPr lang="en-US" altLang="ru-RU" smtClean="0">
                <a:solidFill>
                  <a:prstClr val="black">
                    <a:tint val="75000"/>
                  </a:prstClr>
                </a:solidFill>
              </a:rPr>
              <a:pPr/>
              <a:t>4/2/2015</a:t>
            </a:fld>
            <a:endParaRPr lang="ru-RU" altLang="ru-RU">
              <a:solidFill>
                <a:prstClr val="black">
                  <a:tint val="75000"/>
                </a:prstClr>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ru-RU" altLang="ru-RU">
              <a:solidFill>
                <a:prstClr val="black">
                  <a:tint val="75000"/>
                </a:prstClr>
              </a:solidFill>
            </a:endParaRPr>
          </a:p>
        </p:txBody>
      </p:sp>
      <p:sp>
        <p:nvSpPr>
          <p:cNvPr id="7" name="Slide Number Placeholder 6"/>
          <p:cNvSpPr>
            <a:spLocks noGrp="1"/>
          </p:cNvSpPr>
          <p:nvPr>
            <p:ph type="sldNum" sz="quarter" idx="12"/>
          </p:nvPr>
        </p:nvSpPr>
        <p:spPr>
          <a:xfrm>
            <a:off x="6553200" y="6245225"/>
            <a:ext cx="2286000" cy="476250"/>
          </a:xfrm>
        </p:spPr>
        <p:txBody>
          <a:bodyPr/>
          <a:lstStyle>
            <a:lvl1pPr>
              <a:defRPr/>
            </a:lvl1pPr>
          </a:lstStyle>
          <a:p>
            <a:fld id="{457A7611-67D4-4B66-86D4-CE6549EE0EBA}" type="slidenum">
              <a:rPr lang="ru-RU" altLang="ru-RU">
                <a:solidFill>
                  <a:prstClr val="black">
                    <a:tint val="75000"/>
                  </a:prstClr>
                </a:solidFill>
              </a:rPr>
              <a:pPr/>
              <a:t>‹#›</a:t>
            </a:fld>
            <a:endParaRPr lang="ru-RU" altLang="ru-RU">
              <a:solidFill>
                <a:prstClr val="black">
                  <a:tint val="75000"/>
                </a:prstClr>
              </a:solidFill>
            </a:endParaRPr>
          </a:p>
        </p:txBody>
      </p:sp>
    </p:spTree>
    <p:extLst>
      <p:ext uri="{BB962C8B-B14F-4D97-AF65-F5344CB8AC3E}">
        <p14:creationId xmlns:p14="http://schemas.microsoft.com/office/powerpoint/2010/main" val="4275666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02.04.2015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02.04.2015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02.04.2015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02.04.2015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02.04.2015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02.04.2015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02.04.2015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71608D1D-6E7D-4CB9-B681-F2DC30D7D935}" type="datetime1">
              <a:rPr lang="en-US" smtClean="0">
                <a:solidFill>
                  <a:prstClr val="black">
                    <a:tint val="75000"/>
                  </a:prstClr>
                </a:solidFill>
                <a:latin typeface="Arial" charset="0"/>
                <a:cs typeface="Arial" charset="0"/>
              </a:rPr>
              <a:pPr fontAlgn="base">
                <a:spcBef>
                  <a:spcPct val="0"/>
                </a:spcBef>
                <a:spcAft>
                  <a:spcPct val="0"/>
                </a:spcAft>
                <a:defRPr/>
              </a:pPr>
              <a:t>4/2/2015</a:t>
            </a:fld>
            <a:endParaRPr lang="en-US">
              <a:solidFill>
                <a:prstClr val="black">
                  <a:tint val="75000"/>
                </a:prstClr>
              </a:solidFill>
              <a:latin typeface="Arial" charset="0"/>
              <a:cs typeface="Arial" charset="0"/>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ru-RU">
              <a:solidFill>
                <a:prstClr val="black">
                  <a:tint val="75000"/>
                </a:prstClr>
              </a:solidFill>
              <a:latin typeface="Arial" charset="0"/>
              <a:cs typeface="Arial" charset="0"/>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C363A1B0-38FE-4AB9-B4ED-5BA1E121F3E4}" type="slidenum">
              <a:rPr lang="en-US" smtClean="0">
                <a:solidFill>
                  <a:prstClr val="black">
                    <a:tint val="75000"/>
                  </a:prstClr>
                </a:solidFill>
                <a:latin typeface="Arial" charset="0"/>
                <a:cs typeface="Arial" charset="0"/>
              </a:rPr>
              <a:pPr fontAlgn="base">
                <a:spcBef>
                  <a:spcPct val="0"/>
                </a:spcBef>
                <a:spcAft>
                  <a:spcPct val="0"/>
                </a:spcAft>
                <a:defRPr/>
              </a:pPr>
              <a:t>‹#›</a:t>
            </a:fld>
            <a:endParaRPr lang="en-US">
              <a:solidFill>
                <a:prstClr val="black">
                  <a:tint val="75000"/>
                </a:prstClr>
              </a:solidFill>
              <a:latin typeface="Arial" charset="0"/>
              <a:cs typeface="Arial" charset="0"/>
            </a:endParaRPr>
          </a:p>
        </p:txBody>
      </p:sp>
    </p:spTree>
    <p:extLst>
      <p:ext uri="{BB962C8B-B14F-4D97-AF65-F5344CB8AC3E}">
        <p14:creationId xmlns:p14="http://schemas.microsoft.com/office/powerpoint/2010/main" val="32447191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5ADADE8-046C-4EDA-9B07-D1CC0B56ADFF}" type="slidenum">
              <a:rPr lang="en-US" smtClean="0">
                <a:solidFill>
                  <a:prstClr val="black">
                    <a:tint val="75000"/>
                  </a:prstClr>
                </a:solidFill>
              </a:rPr>
              <a:pPr>
                <a:defRPr/>
              </a:pPr>
              <a:t>1</a:t>
            </a:fld>
            <a:endParaRPr lang="en-US">
              <a:solidFill>
                <a:prstClr val="black">
                  <a:tint val="75000"/>
                </a:prstClr>
              </a:solidFill>
            </a:endParaRPr>
          </a:p>
        </p:txBody>
      </p:sp>
      <p:sp>
        <p:nvSpPr>
          <p:cNvPr id="3" name="TextBox 2"/>
          <p:cNvSpPr txBox="1"/>
          <p:nvPr/>
        </p:nvSpPr>
        <p:spPr>
          <a:xfrm>
            <a:off x="144483" y="76200"/>
            <a:ext cx="8839200" cy="6924973"/>
          </a:xfrm>
          <a:prstGeom prst="rect">
            <a:avLst/>
          </a:prstGeom>
          <a:noFill/>
        </p:spPr>
        <p:txBody>
          <a:bodyPr wrap="square" rtlCol="0">
            <a:spAutoFit/>
          </a:bodyPr>
          <a:lstStyle/>
          <a:p>
            <a:pPr algn="ctr" fontAlgn="base">
              <a:spcBef>
                <a:spcPts val="600"/>
              </a:spcBef>
            </a:pPr>
            <a:r>
              <a:rPr lang="ru-RU" sz="3200" b="1" dirty="0" smtClean="0">
                <a:solidFill>
                  <a:srgbClr val="A80C0C"/>
                </a:solidFill>
                <a:effectLst>
                  <a:outerShdw blurRad="38100" dist="38100" dir="2700000" algn="tl">
                    <a:srgbClr val="000000">
                      <a:alpha val="43137"/>
                    </a:srgbClr>
                  </a:outerShdw>
                </a:effectLst>
                <a:latin typeface="Arial" charset="0"/>
                <a:cs typeface="Arial" charset="0"/>
              </a:rPr>
              <a:t>НАШИ ВЫПУСКНИКИ: </a:t>
            </a:r>
          </a:p>
          <a:p>
            <a:pPr algn="ctr" fontAlgn="base">
              <a:spcBef>
                <a:spcPts val="600"/>
              </a:spcBef>
            </a:pPr>
            <a:r>
              <a:rPr lang="ru-RU" sz="3200" b="1" dirty="0" smtClean="0">
                <a:solidFill>
                  <a:srgbClr val="A80C0C"/>
                </a:solidFill>
                <a:effectLst>
                  <a:outerShdw blurRad="38100" dist="38100" dir="2700000" algn="tl">
                    <a:srgbClr val="000000">
                      <a:alpha val="43137"/>
                    </a:srgbClr>
                  </a:outerShdw>
                </a:effectLst>
                <a:latin typeface="Arial" charset="0"/>
                <a:cs typeface="Arial" charset="0"/>
              </a:rPr>
              <a:t>ИСТОРИЯ УСПЕХА</a:t>
            </a:r>
          </a:p>
          <a:p>
            <a:pPr algn="r" fontAlgn="base">
              <a:spcBef>
                <a:spcPts val="600"/>
              </a:spcBef>
            </a:pPr>
            <a:r>
              <a:rPr lang="ru-RU" sz="2400" b="1" cap="all" dirty="0" err="1" smtClean="0">
                <a:solidFill>
                  <a:srgbClr val="0000CC"/>
                </a:solidFill>
                <a:effectLst>
                  <a:outerShdw blurRad="38100" dist="38100" dir="2700000" algn="tl">
                    <a:srgbClr val="000000">
                      <a:alpha val="43137"/>
                    </a:srgbClr>
                  </a:outerShdw>
                </a:effectLst>
                <a:latin typeface="Times New Roman"/>
                <a:ea typeface="Calibri"/>
                <a:cs typeface="Arial" charset="0"/>
              </a:rPr>
              <a:t>Бедрицкой</a:t>
            </a:r>
            <a:r>
              <a:rPr lang="ru-RU" sz="2400" b="1" cap="all" dirty="0" smtClean="0">
                <a:solidFill>
                  <a:srgbClr val="0000CC"/>
                </a:solidFill>
                <a:effectLst>
                  <a:outerShdw blurRad="38100" dist="38100" dir="2700000" algn="tl">
                    <a:srgbClr val="000000">
                      <a:alpha val="43137"/>
                    </a:srgbClr>
                  </a:outerShdw>
                </a:effectLst>
                <a:latin typeface="Times New Roman"/>
                <a:ea typeface="Calibri"/>
                <a:cs typeface="Arial" charset="0"/>
              </a:rPr>
              <a:t> </a:t>
            </a:r>
            <a:r>
              <a:rPr lang="ru-RU" sz="2400" b="1" cap="all" dirty="0">
                <a:solidFill>
                  <a:srgbClr val="0000CC"/>
                </a:solidFill>
                <a:effectLst>
                  <a:outerShdw blurRad="38100" dist="38100" dir="2700000" algn="tl">
                    <a:srgbClr val="000000">
                      <a:alpha val="43137"/>
                    </a:srgbClr>
                  </a:outerShdw>
                </a:effectLst>
                <a:latin typeface="Times New Roman"/>
                <a:ea typeface="Calibri"/>
                <a:cs typeface="Arial" charset="0"/>
              </a:rPr>
              <a:t>Надежды Александровны</a:t>
            </a:r>
            <a:endParaRPr lang="ru-RU" sz="2400" dirty="0">
              <a:solidFill>
                <a:srgbClr val="0000CC"/>
              </a:solidFill>
              <a:effectLst>
                <a:outerShdw blurRad="38100" dist="38100" dir="2700000" algn="tl">
                  <a:srgbClr val="000000">
                    <a:alpha val="43137"/>
                  </a:srgbClr>
                </a:outerShdw>
              </a:effectLst>
              <a:latin typeface="Times New Roman"/>
              <a:ea typeface="Calibri"/>
              <a:cs typeface="Arial" charset="0"/>
            </a:endParaRPr>
          </a:p>
          <a:p>
            <a:pPr lvl="7">
              <a:spcBef>
                <a:spcPts val="600"/>
              </a:spcBef>
            </a:pPr>
            <a:r>
              <a:rPr lang="ru-RU" sz="1600" b="1" i="1" dirty="0" smtClean="0">
                <a:solidFill>
                  <a:prstClr val="black"/>
                </a:solidFill>
                <a:latin typeface="Times New Roman"/>
                <a:ea typeface="Calibri"/>
                <a:cs typeface="Arial" charset="0"/>
              </a:rPr>
              <a:t>выпускницы </a:t>
            </a:r>
            <a:r>
              <a:rPr lang="ru-RU" sz="1600" b="1" i="1" dirty="0">
                <a:solidFill>
                  <a:prstClr val="black"/>
                </a:solidFill>
                <a:latin typeface="Times New Roman"/>
                <a:ea typeface="Calibri"/>
                <a:cs typeface="Arial" charset="0"/>
              </a:rPr>
              <a:t>2012 года специальности «Психология» </a:t>
            </a:r>
            <a:endParaRPr lang="ru-RU" sz="1600" i="1" dirty="0">
              <a:solidFill>
                <a:prstClr val="black"/>
              </a:solidFill>
              <a:latin typeface="Times New Roman"/>
              <a:ea typeface="Calibri"/>
              <a:cs typeface="Arial" charset="0"/>
            </a:endParaRPr>
          </a:p>
          <a:p>
            <a:pPr lvl="7"/>
            <a:r>
              <a:rPr lang="ru-RU" sz="1600" b="1" i="1" dirty="0">
                <a:solidFill>
                  <a:prstClr val="black"/>
                </a:solidFill>
                <a:latin typeface="Times New Roman"/>
                <a:ea typeface="Calibri"/>
                <a:cs typeface="Arial" charset="0"/>
              </a:rPr>
              <a:t>Сибирского института управления – филиала РАНХиГС </a:t>
            </a:r>
            <a:endParaRPr lang="ru-RU" sz="1600" i="1" dirty="0">
              <a:solidFill>
                <a:prstClr val="black"/>
              </a:solidFill>
              <a:latin typeface="Times New Roman"/>
              <a:ea typeface="Calibri"/>
              <a:cs typeface="Arial" charset="0"/>
            </a:endParaRPr>
          </a:p>
          <a:p>
            <a:pPr lvl="7"/>
            <a:r>
              <a:rPr lang="ru-RU" sz="1600" b="1" i="1" dirty="0">
                <a:solidFill>
                  <a:prstClr val="black"/>
                </a:solidFill>
                <a:latin typeface="Times New Roman"/>
                <a:ea typeface="Calibri"/>
                <a:cs typeface="Arial" charset="0"/>
              </a:rPr>
              <a:t>факультета государственное и муниципальное управление</a:t>
            </a:r>
            <a:endParaRPr lang="ru-RU" sz="1600" i="1" dirty="0">
              <a:solidFill>
                <a:prstClr val="black"/>
              </a:solidFill>
              <a:latin typeface="Times New Roman"/>
              <a:ea typeface="Calibri"/>
              <a:cs typeface="Arial" charset="0"/>
            </a:endParaRPr>
          </a:p>
          <a:p>
            <a:pPr algn="ctr" fontAlgn="base">
              <a:spcBef>
                <a:spcPct val="0"/>
              </a:spcBef>
            </a:pPr>
            <a:r>
              <a:rPr lang="ru-RU" sz="800" i="1" cap="all" dirty="0">
                <a:solidFill>
                  <a:prstClr val="black"/>
                </a:solidFill>
                <a:latin typeface="Times New Roman"/>
                <a:ea typeface="Calibri"/>
                <a:cs typeface="Arial" charset="0"/>
              </a:rPr>
              <a:t> </a:t>
            </a:r>
            <a:endParaRPr lang="ru-RU" sz="800" i="1" dirty="0">
              <a:solidFill>
                <a:prstClr val="black"/>
              </a:solidFill>
              <a:latin typeface="Times New Roman"/>
              <a:ea typeface="Calibri"/>
              <a:cs typeface="Arial" charset="0"/>
            </a:endParaRPr>
          </a:p>
          <a:p>
            <a:pPr indent="360000" algn="just" fontAlgn="base">
              <a:spcBef>
                <a:spcPct val="0"/>
              </a:spcBef>
            </a:pPr>
            <a:r>
              <a:rPr lang="ru-RU" sz="1400" dirty="0">
                <a:solidFill>
                  <a:prstClr val="black"/>
                </a:solidFill>
                <a:latin typeface="Times New Roman"/>
                <a:ea typeface="Calibri"/>
                <a:cs typeface="Arial" charset="0"/>
              </a:rPr>
              <a:t>Город Шахтерск на острове Сахалин от континентальной России отделяет узкий Татарский пролив. Без преувеличения можно сказать, что </a:t>
            </a:r>
            <a:r>
              <a:rPr lang="ru-RU" sz="1400" dirty="0" err="1">
                <a:solidFill>
                  <a:prstClr val="black"/>
                </a:solidFill>
                <a:latin typeface="Times New Roman"/>
                <a:ea typeface="Calibri"/>
                <a:cs typeface="Arial" charset="0"/>
              </a:rPr>
              <a:t>шахтерцы</a:t>
            </a:r>
            <a:r>
              <a:rPr lang="ru-RU" sz="1400" dirty="0">
                <a:solidFill>
                  <a:prstClr val="black"/>
                </a:solidFill>
                <a:latin typeface="Times New Roman"/>
                <a:ea typeface="Calibri"/>
                <a:cs typeface="Arial" charset="0"/>
              </a:rPr>
              <a:t> живут на краешке нашей  земли. Здесь и родилась в декабре 1989 года девочка с простым, но символичным именем – Надежда </a:t>
            </a:r>
            <a:r>
              <a:rPr lang="ru-RU" sz="1400" dirty="0" err="1">
                <a:solidFill>
                  <a:prstClr val="black"/>
                </a:solidFill>
                <a:latin typeface="Times New Roman"/>
                <a:ea typeface="Calibri"/>
                <a:cs typeface="Arial" charset="0"/>
              </a:rPr>
              <a:t>Бедрицкая</a:t>
            </a:r>
            <a:r>
              <a:rPr lang="ru-RU" sz="1400" dirty="0">
                <a:solidFill>
                  <a:prstClr val="black"/>
                </a:solidFill>
                <a:latin typeface="Times New Roman"/>
                <a:ea typeface="Calibri"/>
                <a:cs typeface="Arial" charset="0"/>
              </a:rPr>
              <a:t>. Дальневосточная провинция с экзотической красотой ее природы располагала к прекрасному.  И дошкольница Надя радостно и прилежно занималась в танцевальной студии. Подростком увлекалась настольным теннисом, прошла через все спортивные разряды и неоднократно была </a:t>
            </a:r>
            <a:r>
              <a:rPr lang="ru-RU" sz="1400" dirty="0" err="1">
                <a:solidFill>
                  <a:prstClr val="black"/>
                </a:solidFill>
                <a:latin typeface="Times New Roman"/>
                <a:ea typeface="Calibri"/>
                <a:cs typeface="Arial" charset="0"/>
              </a:rPr>
              <a:t>призеркой</a:t>
            </a:r>
            <a:r>
              <a:rPr lang="ru-RU" sz="1400" dirty="0">
                <a:solidFill>
                  <a:prstClr val="black"/>
                </a:solidFill>
                <a:latin typeface="Times New Roman"/>
                <a:ea typeface="Calibri"/>
                <a:cs typeface="Arial" charset="0"/>
              </a:rPr>
              <a:t> юношеских и даже взрослых турниров.</a:t>
            </a:r>
          </a:p>
          <a:p>
            <a:pPr indent="360000" algn="just" fontAlgn="base">
              <a:spcBef>
                <a:spcPts val="300"/>
              </a:spcBef>
            </a:pPr>
            <a:r>
              <a:rPr lang="ru-RU" sz="1400" dirty="0">
                <a:solidFill>
                  <a:prstClr val="black"/>
                </a:solidFill>
                <a:latin typeface="Times New Roman"/>
                <a:ea typeface="Calibri"/>
                <a:cs typeface="Arial" charset="0"/>
              </a:rPr>
              <a:t>За школьной партой прилежная во всем старшеклассница предпочитала гуманитарные предметы и углубленно изучала историю, обществознание и право. Поэтому всегда успешно выступала на городских и областных предметных олимпиадах. И как результат усердия, разносторонних интересов, выходящих за рамки школьной программы, - выпускные экзамены Надежды </a:t>
            </a:r>
            <a:r>
              <a:rPr lang="ru-RU" sz="1400" dirty="0" err="1">
                <a:solidFill>
                  <a:prstClr val="black"/>
                </a:solidFill>
                <a:latin typeface="Times New Roman"/>
                <a:ea typeface="Calibri"/>
                <a:cs typeface="Arial" charset="0"/>
              </a:rPr>
              <a:t>Бедрицкой</a:t>
            </a:r>
            <a:r>
              <a:rPr lang="ru-RU" sz="1400" dirty="0">
                <a:solidFill>
                  <a:prstClr val="black"/>
                </a:solidFill>
                <a:latin typeface="Times New Roman"/>
                <a:ea typeface="Calibri"/>
                <a:cs typeface="Arial" charset="0"/>
              </a:rPr>
              <a:t> увенчались в 2007 году серебряной медалью.</a:t>
            </a:r>
          </a:p>
          <a:p>
            <a:pPr indent="360000" algn="just" fontAlgn="base">
              <a:spcBef>
                <a:spcPts val="300"/>
              </a:spcBef>
            </a:pPr>
            <a:r>
              <a:rPr lang="ru-RU" sz="1400" dirty="0">
                <a:solidFill>
                  <a:prstClr val="black"/>
                </a:solidFill>
                <a:latin typeface="Times New Roman"/>
                <a:ea typeface="Calibri"/>
                <a:cs typeface="Arial" charset="0"/>
              </a:rPr>
              <a:t>Этим разносторонним интересам и пытливости ее ума было тесно в городке на краешке земли. Она дерзнула оторваться от дома и уехала поступать в Сибирскую академию государственной службы – привлекла специальность психолога именно в системе государственной гражданской службы</a:t>
            </a:r>
            <a:r>
              <a:rPr lang="ru-RU" sz="1400" dirty="0" smtClean="0">
                <a:solidFill>
                  <a:prstClr val="black"/>
                </a:solidFill>
                <a:latin typeface="Times New Roman"/>
                <a:ea typeface="Calibri"/>
                <a:cs typeface="Arial" charset="0"/>
              </a:rPr>
              <a:t>.</a:t>
            </a:r>
          </a:p>
          <a:p>
            <a:pPr indent="360000" algn="just" fontAlgn="base">
              <a:spcBef>
                <a:spcPts val="300"/>
              </a:spcBef>
            </a:pPr>
            <a:r>
              <a:rPr lang="ru-RU" sz="1400" dirty="0">
                <a:solidFill>
                  <a:prstClr val="black"/>
                </a:solidFill>
                <a:latin typeface="Times New Roman"/>
                <a:ea typeface="Calibri"/>
                <a:cs typeface="Arial" charset="0"/>
              </a:rPr>
              <a:t>Сегодня Надежда считает, что не ошиблась в своем выборе:</a:t>
            </a:r>
          </a:p>
          <a:p>
            <a:pPr indent="360000" algn="just" fontAlgn="base">
              <a:spcBef>
                <a:spcPts val="300"/>
              </a:spcBef>
            </a:pPr>
            <a:r>
              <a:rPr lang="ru-RU" sz="1400" b="1" i="1" dirty="0">
                <a:solidFill>
                  <a:srgbClr val="0000CC"/>
                </a:solidFill>
                <a:latin typeface="Times New Roman"/>
                <a:ea typeface="Calibri"/>
                <a:cs typeface="Arial" charset="0"/>
              </a:rPr>
              <a:t>- С несомненной  уверенностью могу сказать, что получила замечательное образование, без которого я бы не сложилась и как специалист в своей области, и как личность. Знания по психодиагностике, педагогике, возрастной психологии, физиологии, </a:t>
            </a:r>
            <a:r>
              <a:rPr lang="ru-RU" sz="1400" b="1" i="1" dirty="0" err="1">
                <a:solidFill>
                  <a:srgbClr val="0000CC"/>
                </a:solidFill>
                <a:latin typeface="Times New Roman"/>
                <a:ea typeface="Calibri"/>
                <a:cs typeface="Arial" charset="0"/>
              </a:rPr>
              <a:t>конфликтологии</a:t>
            </a:r>
            <a:r>
              <a:rPr lang="ru-RU" sz="1400" b="1" i="1" dirty="0">
                <a:solidFill>
                  <a:srgbClr val="0000CC"/>
                </a:solidFill>
                <a:latin typeface="Times New Roman"/>
                <a:ea typeface="Calibri"/>
                <a:cs typeface="Arial" charset="0"/>
              </a:rPr>
              <a:t>, психологии управления, полученные за годы обучения, были наиболее полезными  особенно на начальных стадиях моей профессиональной деятельности</a:t>
            </a:r>
            <a:r>
              <a:rPr lang="ru-RU" sz="1400" b="1" i="1" dirty="0" smtClean="0">
                <a:solidFill>
                  <a:srgbClr val="0000CC"/>
                </a:solidFill>
                <a:latin typeface="Times New Roman"/>
                <a:ea typeface="Calibri"/>
                <a:cs typeface="Arial" charset="0"/>
              </a:rPr>
              <a:t>…</a:t>
            </a:r>
            <a:endParaRPr lang="ru-RU" sz="1400" b="1" dirty="0">
              <a:solidFill>
                <a:srgbClr val="0000CC"/>
              </a:solidFill>
              <a:latin typeface="Times New Roman"/>
              <a:ea typeface="Calibri"/>
              <a:cs typeface="Arial"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64" y="76200"/>
            <a:ext cx="1634836" cy="245225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632656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5ADADE8-046C-4EDA-9B07-D1CC0B56ADFF}" type="slidenum">
              <a:rPr lang="en-US" smtClean="0">
                <a:solidFill>
                  <a:prstClr val="black">
                    <a:tint val="75000"/>
                  </a:prstClr>
                </a:solidFill>
              </a:rPr>
              <a:pPr>
                <a:defRPr/>
              </a:pPr>
              <a:t>2</a:t>
            </a:fld>
            <a:endParaRPr lang="en-US">
              <a:solidFill>
                <a:prstClr val="black">
                  <a:tint val="75000"/>
                </a:prstClr>
              </a:solidFill>
            </a:endParaRPr>
          </a:p>
        </p:txBody>
      </p:sp>
      <p:sp>
        <p:nvSpPr>
          <p:cNvPr id="3" name="TextBox 2"/>
          <p:cNvSpPr txBox="1"/>
          <p:nvPr/>
        </p:nvSpPr>
        <p:spPr>
          <a:xfrm>
            <a:off x="152400" y="148471"/>
            <a:ext cx="8839200" cy="6786473"/>
          </a:xfrm>
          <a:prstGeom prst="rect">
            <a:avLst/>
          </a:prstGeom>
          <a:noFill/>
        </p:spPr>
        <p:txBody>
          <a:bodyPr wrap="square" rtlCol="0">
            <a:spAutoFit/>
          </a:bodyPr>
          <a:lstStyle/>
          <a:p>
            <a:pPr indent="360000" algn="just" fontAlgn="base">
              <a:spcBef>
                <a:spcPct val="0"/>
              </a:spcBef>
            </a:pPr>
            <a:r>
              <a:rPr lang="ru-RU" sz="1400" dirty="0">
                <a:solidFill>
                  <a:prstClr val="black"/>
                </a:solidFill>
                <a:latin typeface="Times New Roman"/>
                <a:ea typeface="Calibri"/>
                <a:cs typeface="Arial" charset="0"/>
              </a:rPr>
              <a:t>Но об этом чуть позже – студенческие годы еще не окончились. Множество специальных дисциплин учебного плана превращали якобы беззаботную студенческую жизнь в напряженные рабочие будни. Надежда </a:t>
            </a:r>
            <a:r>
              <a:rPr lang="ru-RU" sz="1400" dirty="0" err="1">
                <a:solidFill>
                  <a:prstClr val="black"/>
                </a:solidFill>
                <a:latin typeface="Times New Roman"/>
                <a:ea typeface="Calibri"/>
                <a:cs typeface="Arial" charset="0"/>
              </a:rPr>
              <a:t>Бедрицкая</a:t>
            </a:r>
            <a:r>
              <a:rPr lang="ru-RU" sz="1400" dirty="0">
                <a:solidFill>
                  <a:prstClr val="black"/>
                </a:solidFill>
                <a:latin typeface="Times New Roman"/>
                <a:ea typeface="Calibri"/>
                <a:cs typeface="Arial" charset="0"/>
              </a:rPr>
              <a:t> усложняла обязательную нагрузку активным участием в научно-студенческих </a:t>
            </a:r>
            <a:r>
              <a:rPr lang="ru-RU" sz="1400" dirty="0" err="1">
                <a:solidFill>
                  <a:prstClr val="black"/>
                </a:solidFill>
                <a:latin typeface="Times New Roman"/>
                <a:ea typeface="Calibri"/>
                <a:cs typeface="Arial" charset="0"/>
              </a:rPr>
              <a:t>внутривузовских</a:t>
            </a:r>
            <a:r>
              <a:rPr lang="ru-RU" sz="1400" dirty="0">
                <a:solidFill>
                  <a:prstClr val="black"/>
                </a:solidFill>
                <a:latin typeface="Times New Roman"/>
                <a:ea typeface="Calibri"/>
                <a:cs typeface="Arial" charset="0"/>
              </a:rPr>
              <a:t> и международных конференциях,  в научно-исследовательских проектах. Ее интересовала роль психологии в различных сферах  жизни личности или коллектива. Так появлялись темы «Психология в деятельности сотрудников ОВД», «Формирование волевых качеств спортсмена: управленческий аспект отношений тренера и спортсмена», «Психология рефлексивного мышления»… Учет Почетных грамот и Дипломов не вела. У нее была иная цель: выбрать область практического приложения своих знаний в будущем статусе дипломированного специалиста. Поэтому использовала все возможности прохождения учебных практик в различных органах государственной службы. И определила для себя желаемую перспективу – работать в структурах МЧС…</a:t>
            </a:r>
          </a:p>
          <a:p>
            <a:pPr indent="360000" algn="just" fontAlgn="base">
              <a:spcBef>
                <a:spcPts val="600"/>
              </a:spcBef>
            </a:pPr>
            <a:r>
              <a:rPr lang="ru-RU" sz="1400" dirty="0">
                <a:solidFill>
                  <a:prstClr val="black"/>
                </a:solidFill>
                <a:latin typeface="Times New Roman"/>
                <a:ea typeface="Calibri"/>
                <a:cs typeface="Arial" charset="0"/>
              </a:rPr>
              <a:t>Целеустремленная студентка  была отнюдь не «синим чулком». Изящную, быструю, ловкую спортсменку можно было видеть на соревнованиях по настольному теннису и поздравлять со званием «Лучший спортсмен года». На </a:t>
            </a:r>
            <a:r>
              <a:rPr lang="ru-RU" sz="1400" dirty="0" err="1">
                <a:solidFill>
                  <a:prstClr val="black"/>
                </a:solidFill>
                <a:latin typeface="Times New Roman"/>
                <a:ea typeface="Calibri"/>
                <a:cs typeface="Arial" charset="0"/>
              </a:rPr>
              <a:t>внутривузовских</a:t>
            </a:r>
            <a:r>
              <a:rPr lang="ru-RU" sz="1400" dirty="0">
                <a:solidFill>
                  <a:prstClr val="black"/>
                </a:solidFill>
                <a:latin typeface="Times New Roman"/>
                <a:ea typeface="Calibri"/>
                <a:cs typeface="Arial" charset="0"/>
              </a:rPr>
              <a:t> спартакиадах она получала Почетные грамоты за победные результаты в баскетбольных и волейбольных турнирах.</a:t>
            </a:r>
          </a:p>
          <a:p>
            <a:pPr indent="360000" algn="just" fontAlgn="base">
              <a:spcBef>
                <a:spcPts val="600"/>
              </a:spcBef>
            </a:pPr>
            <a:r>
              <a:rPr lang="ru-RU" sz="1400" dirty="0">
                <a:solidFill>
                  <a:prstClr val="black"/>
                </a:solidFill>
                <a:latin typeface="Times New Roman"/>
                <a:ea typeface="Calibri"/>
                <a:cs typeface="Arial" charset="0"/>
              </a:rPr>
              <a:t>В  общественной жизни вуза Надя </a:t>
            </a:r>
            <a:r>
              <a:rPr lang="ru-RU" sz="1400" dirty="0" err="1">
                <a:solidFill>
                  <a:prstClr val="black"/>
                </a:solidFill>
                <a:latin typeface="Times New Roman"/>
                <a:ea typeface="Calibri"/>
                <a:cs typeface="Arial" charset="0"/>
              </a:rPr>
              <a:t>Бедрицкая</a:t>
            </a:r>
            <a:r>
              <a:rPr lang="ru-RU" sz="1400" dirty="0">
                <a:solidFill>
                  <a:prstClr val="black"/>
                </a:solidFill>
                <a:latin typeface="Times New Roman"/>
                <a:ea typeface="Calibri"/>
                <a:cs typeface="Arial" charset="0"/>
              </a:rPr>
              <a:t> не значилась праздной </a:t>
            </a:r>
            <a:r>
              <a:rPr lang="ru-RU" sz="1400" dirty="0" err="1">
                <a:solidFill>
                  <a:prstClr val="black"/>
                </a:solidFill>
                <a:latin typeface="Times New Roman"/>
                <a:ea typeface="Calibri"/>
                <a:cs typeface="Arial" charset="0"/>
              </a:rPr>
              <a:t>тусовщицей</a:t>
            </a:r>
            <a:r>
              <a:rPr lang="ru-RU" sz="1400" dirty="0">
                <a:solidFill>
                  <a:prstClr val="black"/>
                </a:solidFill>
                <a:latin typeface="Times New Roman"/>
                <a:ea typeface="Calibri"/>
                <a:cs typeface="Arial" charset="0"/>
              </a:rPr>
              <a:t> </a:t>
            </a:r>
            <a:r>
              <a:rPr lang="ru-RU" sz="1400" dirty="0" err="1">
                <a:solidFill>
                  <a:prstClr val="black"/>
                </a:solidFill>
                <a:latin typeface="Times New Roman"/>
                <a:ea typeface="Calibri"/>
                <a:cs typeface="Arial" charset="0"/>
              </a:rPr>
              <a:t>Студклуба</a:t>
            </a:r>
            <a:r>
              <a:rPr lang="ru-RU" sz="1400" dirty="0">
                <a:solidFill>
                  <a:prstClr val="black"/>
                </a:solidFill>
                <a:latin typeface="Times New Roman"/>
                <a:ea typeface="Calibri"/>
                <a:cs typeface="Arial" charset="0"/>
              </a:rPr>
              <a:t>. Она была в числе идеологов и организаторов-исполнителей  потрясающе декорированной литературно-музыкальной  композиции «Война глазами молодых», посвященной 65-летию Великой Победы. Инициировала благотворительные шефские акции для питомцев детских домов Новосибирска. Организовывала сподвижничество по спасению старых лошадей городского ипподрома, которые «лечили» детей, болеющих церебральным параличом. Их содержание стало убыточным для </a:t>
            </a:r>
            <a:r>
              <a:rPr lang="ru-RU" sz="1400" dirty="0" err="1">
                <a:solidFill>
                  <a:prstClr val="black"/>
                </a:solidFill>
                <a:latin typeface="Times New Roman"/>
                <a:ea typeface="Calibri"/>
                <a:cs typeface="Arial" charset="0"/>
              </a:rPr>
              <a:t>приватизаторов</a:t>
            </a:r>
            <a:r>
              <a:rPr lang="ru-RU" sz="1400" dirty="0">
                <a:solidFill>
                  <a:prstClr val="black"/>
                </a:solidFill>
                <a:latin typeface="Times New Roman"/>
                <a:ea typeface="Calibri"/>
                <a:cs typeface="Arial" charset="0"/>
              </a:rPr>
              <a:t> ипподрома – голодным лошадям они выписали последний маршрут – на скотобойню</a:t>
            </a:r>
            <a:r>
              <a:rPr lang="ru-RU" sz="1400" dirty="0" smtClean="0">
                <a:solidFill>
                  <a:prstClr val="black"/>
                </a:solidFill>
                <a:latin typeface="Times New Roman"/>
                <a:ea typeface="Calibri"/>
                <a:cs typeface="Arial" charset="0"/>
              </a:rPr>
              <a:t>.</a:t>
            </a:r>
          </a:p>
          <a:p>
            <a:pPr indent="360000" algn="just" fontAlgn="base">
              <a:spcBef>
                <a:spcPct val="0"/>
              </a:spcBef>
            </a:pPr>
            <a:r>
              <a:rPr lang="ru-RU" sz="1400" dirty="0">
                <a:solidFill>
                  <a:prstClr val="black"/>
                </a:solidFill>
                <a:latin typeface="Times New Roman"/>
                <a:ea typeface="Calibri"/>
                <a:cs typeface="Arial" charset="0"/>
              </a:rPr>
              <a:t>Каруселью учебных и общественных забот пролетал пятый курс </a:t>
            </a:r>
            <a:r>
              <a:rPr lang="ru-RU" sz="1400" dirty="0" err="1">
                <a:solidFill>
                  <a:prstClr val="black"/>
                </a:solidFill>
                <a:latin typeface="Times New Roman"/>
                <a:ea typeface="Calibri"/>
                <a:cs typeface="Arial" charset="0"/>
              </a:rPr>
              <a:t>Бедрицкой</a:t>
            </a:r>
            <a:r>
              <a:rPr lang="ru-RU" sz="1400" dirty="0">
                <a:solidFill>
                  <a:prstClr val="black"/>
                </a:solidFill>
                <a:latin typeface="Times New Roman"/>
                <a:ea typeface="Calibri"/>
                <a:cs typeface="Arial" charset="0"/>
              </a:rPr>
              <a:t>. И Надежде замаячила  надежда, что мечта ее сбудется: преддипломную научно-исследовательскую практику она проходила в структуре МЧС областного центра Южно-Сахалинска. Как прошла ее практика расскажет выдержка из официального Отзыва, заверенного </a:t>
            </a:r>
            <a:r>
              <a:rPr lang="ru-RU" sz="1400" dirty="0" err="1">
                <a:solidFill>
                  <a:prstClr val="black"/>
                </a:solidFill>
                <a:latin typeface="Times New Roman"/>
                <a:ea typeface="Calibri"/>
                <a:cs typeface="Arial" charset="0"/>
              </a:rPr>
              <a:t>МЧСовской</a:t>
            </a:r>
            <a:r>
              <a:rPr lang="ru-RU" sz="1400" dirty="0">
                <a:solidFill>
                  <a:prstClr val="black"/>
                </a:solidFill>
                <a:latin typeface="Times New Roman"/>
                <a:ea typeface="Calibri"/>
                <a:cs typeface="Arial" charset="0"/>
              </a:rPr>
              <a:t> печатью:</a:t>
            </a:r>
            <a:endParaRPr lang="ru-RU" sz="1600" dirty="0">
              <a:solidFill>
                <a:prstClr val="black"/>
              </a:solidFill>
              <a:latin typeface="Times New Roman"/>
              <a:ea typeface="Calibri"/>
              <a:cs typeface="Arial" charset="0"/>
            </a:endParaRPr>
          </a:p>
          <a:p>
            <a:pPr indent="360000" algn="just" fontAlgn="base">
              <a:spcBef>
                <a:spcPts val="600"/>
              </a:spcBef>
            </a:pPr>
            <a:r>
              <a:rPr lang="ru-RU" sz="1400" b="1" i="1" dirty="0">
                <a:solidFill>
                  <a:srgbClr val="0000CC"/>
                </a:solidFill>
                <a:latin typeface="Times New Roman"/>
                <a:ea typeface="Calibri"/>
                <a:cs typeface="Arial" charset="0"/>
              </a:rPr>
              <a:t>«Студентка </a:t>
            </a:r>
            <a:r>
              <a:rPr lang="ru-RU" sz="1400" b="1" i="1" dirty="0" err="1">
                <a:solidFill>
                  <a:srgbClr val="0000CC"/>
                </a:solidFill>
                <a:latin typeface="Times New Roman"/>
                <a:ea typeface="Calibri"/>
                <a:cs typeface="Arial" charset="0"/>
              </a:rPr>
              <a:t>Бедрицкая</a:t>
            </a:r>
            <a:r>
              <a:rPr lang="ru-RU" sz="1400" b="1" i="1" dirty="0">
                <a:solidFill>
                  <a:srgbClr val="0000CC"/>
                </a:solidFill>
                <a:latin typeface="Times New Roman"/>
                <a:ea typeface="Calibri"/>
                <a:cs typeface="Arial" charset="0"/>
              </a:rPr>
              <a:t> Н.А. качественно провела научно-исследовательскую работу с сотрудниками МЧС. Хочется выделить предложенные ею рекомендации, на основе которых внесены изменения в планы проведения занятий по общей</a:t>
            </a:r>
            <a:r>
              <a:rPr lang="ru-RU" sz="1400" b="1" dirty="0">
                <a:solidFill>
                  <a:srgbClr val="0000CC"/>
                </a:solidFill>
                <a:latin typeface="Times New Roman"/>
                <a:ea typeface="Calibri"/>
                <a:cs typeface="Arial" charset="0"/>
              </a:rPr>
              <a:t> </a:t>
            </a:r>
            <a:r>
              <a:rPr lang="ru-RU" sz="1400" b="1" i="1" dirty="0">
                <a:solidFill>
                  <a:srgbClr val="0000CC"/>
                </a:solidFill>
                <a:latin typeface="Times New Roman"/>
                <a:ea typeface="Calibri"/>
                <a:cs typeface="Arial" charset="0"/>
              </a:rPr>
              <a:t>психологической подготовке сотрудников МЧС и принят на рассмотрение предложенный ею практический курс…</a:t>
            </a:r>
            <a:endParaRPr lang="ru-RU" sz="1600" b="1" dirty="0">
              <a:solidFill>
                <a:srgbClr val="0000CC"/>
              </a:solidFill>
              <a:latin typeface="Times New Roman"/>
              <a:ea typeface="Calibri"/>
              <a:cs typeface="Arial" charset="0"/>
            </a:endParaRPr>
          </a:p>
          <a:p>
            <a:pPr indent="360000" algn="just" fontAlgn="base">
              <a:spcBef>
                <a:spcPct val="0"/>
              </a:spcBef>
            </a:pPr>
            <a:r>
              <a:rPr lang="ru-RU" sz="1400" b="1" i="1" dirty="0">
                <a:solidFill>
                  <a:srgbClr val="0000CC"/>
                </a:solidFill>
                <a:latin typeface="Times New Roman"/>
                <a:ea typeface="Calibri"/>
                <a:cs typeface="Arial" charset="0"/>
              </a:rPr>
              <a:t>Мы бы хотели видеть в рядах наших сотрудников такого молодого </a:t>
            </a:r>
            <a:r>
              <a:rPr lang="ru-RU" sz="1400" b="1" i="1" dirty="0" smtClean="0">
                <a:solidFill>
                  <a:srgbClr val="0000CC"/>
                </a:solidFill>
                <a:latin typeface="Times New Roman"/>
                <a:ea typeface="Calibri"/>
                <a:cs typeface="Arial" charset="0"/>
              </a:rPr>
              <a:t>специалиста.»</a:t>
            </a:r>
            <a:endParaRPr lang="ru-RU" sz="1400" dirty="0">
              <a:solidFill>
                <a:srgbClr val="0000CC"/>
              </a:solidFill>
              <a:latin typeface="Times New Roman"/>
              <a:ea typeface="Calibri"/>
              <a:cs typeface="Arial" charset="0"/>
            </a:endParaRPr>
          </a:p>
        </p:txBody>
      </p:sp>
    </p:spTree>
    <p:extLst>
      <p:ext uri="{BB962C8B-B14F-4D97-AF65-F5344CB8AC3E}">
        <p14:creationId xmlns:p14="http://schemas.microsoft.com/office/powerpoint/2010/main" val="40481447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5ADADE8-046C-4EDA-9B07-D1CC0B56ADFF}" type="slidenum">
              <a:rPr lang="en-US" smtClean="0">
                <a:solidFill>
                  <a:prstClr val="black">
                    <a:tint val="75000"/>
                  </a:prstClr>
                </a:solidFill>
              </a:rPr>
              <a:pPr>
                <a:defRPr/>
              </a:pPr>
              <a:t>3</a:t>
            </a:fld>
            <a:endParaRPr lang="en-US">
              <a:solidFill>
                <a:prstClr val="black">
                  <a:tint val="75000"/>
                </a:prstClr>
              </a:solidFill>
            </a:endParaRPr>
          </a:p>
        </p:txBody>
      </p:sp>
      <p:sp>
        <p:nvSpPr>
          <p:cNvPr id="8" name="TextBox 7"/>
          <p:cNvSpPr txBox="1"/>
          <p:nvPr/>
        </p:nvSpPr>
        <p:spPr>
          <a:xfrm>
            <a:off x="152400" y="228600"/>
            <a:ext cx="8839200" cy="2831544"/>
          </a:xfrm>
          <a:prstGeom prst="rect">
            <a:avLst/>
          </a:prstGeom>
          <a:noFill/>
        </p:spPr>
        <p:txBody>
          <a:bodyPr wrap="square" rtlCol="0">
            <a:spAutoFit/>
          </a:bodyPr>
          <a:lstStyle/>
          <a:p>
            <a:pPr indent="360000" algn="just" fontAlgn="base">
              <a:spcBef>
                <a:spcPct val="0"/>
              </a:spcBef>
              <a:spcAft>
                <a:spcPct val="0"/>
              </a:spcAft>
            </a:pPr>
            <a:r>
              <a:rPr lang="ru-RU" sz="1400" b="1" i="1" dirty="0">
                <a:solidFill>
                  <a:srgbClr val="0000CC"/>
                </a:solidFill>
                <a:latin typeface="Times New Roman" panose="02020603050405020304" pitchFamily="18" charset="0"/>
                <a:ea typeface="Calibri"/>
                <a:cs typeface="Times New Roman" panose="02020603050405020304" pitchFamily="18" charset="0"/>
              </a:rPr>
              <a:t>«Хотели бы видеть…» - приятно, конечно. Но Надежда понимала, что в государственные структуры, тем более экстремального рода деятельности, без стажа и опыта  не попадешь. Да и в ходе практики столкнулась с непредвиденными трудностями разного характера. Психологу МЧС вменяется работа не только со спасателями, но и с населением. А у людей всевозможные предрассудки, стереотипы, непривычная практика и даже страх общения с психологом. Или сарказм: девчонка-тростинка – тоже мне, </a:t>
            </a:r>
            <a:r>
              <a:rPr lang="ru-RU" sz="1400" b="1" i="1" dirty="0" err="1">
                <a:solidFill>
                  <a:srgbClr val="0000CC"/>
                </a:solidFill>
                <a:latin typeface="Times New Roman" panose="02020603050405020304" pitchFamily="18" charset="0"/>
                <a:ea typeface="Calibri"/>
                <a:cs typeface="Times New Roman" panose="02020603050405020304" pitchFamily="18" charset="0"/>
              </a:rPr>
              <a:t>эмчеэсовка</a:t>
            </a:r>
            <a:r>
              <a:rPr lang="ru-RU" sz="1400" b="1" i="1" dirty="0" smtClean="0">
                <a:solidFill>
                  <a:srgbClr val="0000CC"/>
                </a:solidFill>
                <a:latin typeface="Times New Roman" panose="02020603050405020304" pitchFamily="18" charset="0"/>
                <a:ea typeface="Calibri"/>
                <a:cs typeface="Times New Roman" panose="02020603050405020304" pitchFamily="18" charset="0"/>
              </a:rPr>
              <a:t>!..</a:t>
            </a:r>
          </a:p>
          <a:p>
            <a:pPr indent="360000" algn="just" fontAlgn="base">
              <a:spcBef>
                <a:spcPts val="600"/>
              </a:spcBef>
              <a:spcAft>
                <a:spcPct val="0"/>
              </a:spcAft>
            </a:pPr>
            <a:r>
              <a:rPr lang="ru-RU" sz="1400" dirty="0">
                <a:solidFill>
                  <a:prstClr val="black"/>
                </a:solidFill>
                <a:latin typeface="Times New Roman" panose="02020603050405020304" pitchFamily="18" charset="0"/>
                <a:ea typeface="Calibri"/>
                <a:cs typeface="Times New Roman" panose="02020603050405020304" pitchFamily="18" charset="0"/>
              </a:rPr>
              <a:t>От грустных размышлений отвлекло неожиданное известие: в числе отличников Надежда </a:t>
            </a:r>
            <a:r>
              <a:rPr lang="ru-RU" sz="1400" dirty="0" err="1">
                <a:solidFill>
                  <a:prstClr val="black"/>
                </a:solidFill>
                <a:latin typeface="Times New Roman" panose="02020603050405020304" pitchFamily="18" charset="0"/>
                <a:ea typeface="Calibri"/>
                <a:cs typeface="Times New Roman" panose="02020603050405020304" pitchFamily="18" charset="0"/>
              </a:rPr>
              <a:t>Бедрицкая</a:t>
            </a:r>
            <a:r>
              <a:rPr lang="ru-RU" sz="1400" dirty="0">
                <a:solidFill>
                  <a:prstClr val="black"/>
                </a:solidFill>
                <a:latin typeface="Times New Roman" panose="02020603050405020304" pitchFamily="18" charset="0"/>
                <a:ea typeface="Calibri"/>
                <a:cs typeface="Times New Roman" panose="02020603050405020304" pitchFamily="18" charset="0"/>
              </a:rPr>
              <a:t> летит </a:t>
            </a:r>
          </a:p>
          <a:p>
            <a:pPr algn="just" fontAlgn="base">
              <a:spcAft>
                <a:spcPct val="0"/>
              </a:spcAft>
            </a:pPr>
            <a:r>
              <a:rPr lang="ru-RU" sz="1400" dirty="0" smtClean="0">
                <a:solidFill>
                  <a:prstClr val="black"/>
                </a:solidFill>
                <a:latin typeface="Times New Roman" panose="02020603050405020304" pitchFamily="18" charset="0"/>
                <a:ea typeface="Calibri"/>
                <a:cs typeface="Times New Roman" panose="02020603050405020304" pitchFamily="18" charset="0"/>
              </a:rPr>
              <a:t>в </a:t>
            </a:r>
            <a:r>
              <a:rPr lang="ru-RU" sz="1400" dirty="0">
                <a:solidFill>
                  <a:prstClr val="black"/>
                </a:solidFill>
                <a:latin typeface="Times New Roman" panose="02020603050405020304" pitchFamily="18" charset="0"/>
                <a:ea typeface="Calibri"/>
                <a:cs typeface="Times New Roman" panose="02020603050405020304" pitchFamily="18" charset="0"/>
              </a:rPr>
              <a:t>Москву на торжественное вручение красных дипломов. Сам спикер Государственной Думы и Председатель Попечительского Совета РАНХиГС С.Е</a:t>
            </a:r>
            <a:r>
              <a:rPr lang="ru-RU" sz="1400" dirty="0" smtClean="0">
                <a:solidFill>
                  <a:prstClr val="black"/>
                </a:solidFill>
                <a:latin typeface="Times New Roman" panose="02020603050405020304" pitchFamily="18" charset="0"/>
                <a:ea typeface="Calibri"/>
                <a:cs typeface="Times New Roman" panose="02020603050405020304" pitchFamily="18" charset="0"/>
              </a:rPr>
              <a:t>. Нарышкин </a:t>
            </a:r>
            <a:r>
              <a:rPr lang="ru-RU" sz="1400" dirty="0">
                <a:solidFill>
                  <a:prstClr val="black"/>
                </a:solidFill>
                <a:latin typeface="Times New Roman" panose="02020603050405020304" pitchFamily="18" charset="0"/>
                <a:ea typeface="Calibri"/>
                <a:cs typeface="Times New Roman" panose="02020603050405020304" pitchFamily="18" charset="0"/>
              </a:rPr>
              <a:t>будет персонально поздравлять выпускников всех </a:t>
            </a:r>
            <a:r>
              <a:rPr lang="ru-RU" sz="1400" dirty="0" smtClean="0">
                <a:solidFill>
                  <a:prstClr val="black"/>
                </a:solidFill>
                <a:latin typeface="Times New Roman" panose="02020603050405020304" pitchFamily="18" charset="0"/>
                <a:ea typeface="Calibri"/>
                <a:cs typeface="Times New Roman" panose="02020603050405020304" pitchFamily="18" charset="0"/>
              </a:rPr>
              <a:t>филиалов.</a:t>
            </a:r>
          </a:p>
          <a:p>
            <a:pPr indent="360000" algn="just" fontAlgn="base">
              <a:spcBef>
                <a:spcPts val="600"/>
              </a:spcBef>
              <a:spcAft>
                <a:spcPct val="0"/>
              </a:spcAft>
            </a:pPr>
            <a:r>
              <a:rPr lang="ru-RU" sz="1400" dirty="0">
                <a:solidFill>
                  <a:prstClr val="black"/>
                </a:solidFill>
                <a:latin typeface="Times New Roman" panose="02020603050405020304" pitchFamily="18" charset="0"/>
                <a:ea typeface="Calibri"/>
                <a:cs typeface="Times New Roman" panose="02020603050405020304" pitchFamily="18" charset="0"/>
              </a:rPr>
              <a:t>После церемонии, едва сойдя со сцены, Надежда получает смс-сообщение из Южно-Сахалинска: «Зачисляетесь в штат. Ждем выход на работу</a:t>
            </a:r>
            <a:r>
              <a:rPr lang="ru-RU" sz="1400" dirty="0" smtClean="0">
                <a:solidFill>
                  <a:prstClr val="black"/>
                </a:solidFill>
                <a:latin typeface="Times New Roman" panose="02020603050405020304" pitchFamily="18" charset="0"/>
                <a:ea typeface="Calibri"/>
                <a:cs typeface="Times New Roman" panose="02020603050405020304" pitchFamily="18" charset="0"/>
              </a:rPr>
              <a:t>…»</a:t>
            </a:r>
          </a:p>
          <a:p>
            <a:pPr indent="360000" algn="just" fontAlgn="base">
              <a:spcBef>
                <a:spcPct val="0"/>
              </a:spcBef>
              <a:spcAft>
                <a:spcPct val="0"/>
              </a:spcAft>
            </a:pPr>
            <a:endParaRPr lang="ru-RU" sz="1400" dirty="0" smtClean="0">
              <a:solidFill>
                <a:prstClr val="black"/>
              </a:solidFill>
              <a:latin typeface="Times New Roman" panose="02020603050405020304" pitchFamily="18" charset="0"/>
              <a:ea typeface="Calibri"/>
              <a:cs typeface="Times New Roman" panose="02020603050405020304" pitchFamily="18" charset="0"/>
            </a:endParaRPr>
          </a:p>
        </p:txBody>
      </p:sp>
      <p:pic>
        <p:nvPicPr>
          <p:cNvPr id="19" name="Рисунок 18"/>
          <p:cNvPicPr/>
          <p:nvPr/>
        </p:nvPicPr>
        <p:blipFill>
          <a:blip r:embed="rId2" cstate="print">
            <a:extLst>
              <a:ext uri="{28A0092B-C50C-407E-A947-70E740481C1C}">
                <a14:useLocalDpi xmlns:a14="http://schemas.microsoft.com/office/drawing/2010/main" val="0"/>
              </a:ext>
            </a:extLst>
          </a:blip>
          <a:stretch>
            <a:fillRect/>
          </a:stretch>
        </p:blipFill>
        <p:spPr>
          <a:xfrm>
            <a:off x="683568" y="3148924"/>
            <a:ext cx="6240016" cy="3696496"/>
          </a:xfrm>
          <a:prstGeom prst="rect">
            <a:avLst/>
          </a:prstGeom>
          <a:ln>
            <a:noFill/>
          </a:ln>
          <a:effectLst>
            <a:outerShdw blurRad="292100" dist="139700" dir="2700000" algn="tl" rotWithShape="0">
              <a:srgbClr val="333333">
                <a:alpha val="65000"/>
              </a:srgbClr>
            </a:outerShdw>
          </a:effectLst>
        </p:spPr>
      </p:pic>
      <p:pic>
        <p:nvPicPr>
          <p:cNvPr id="20" name="Рисунок 19"/>
          <p:cNvPicPr/>
          <p:nvPr/>
        </p:nvPicPr>
        <p:blipFill>
          <a:blip r:embed="rId3" cstate="print">
            <a:extLst>
              <a:ext uri="{28A0092B-C50C-407E-A947-70E740481C1C}">
                <a14:useLocalDpi xmlns:a14="http://schemas.microsoft.com/office/drawing/2010/main" val="0"/>
              </a:ext>
            </a:extLst>
          </a:blip>
          <a:stretch>
            <a:fillRect/>
          </a:stretch>
        </p:blipFill>
        <p:spPr>
          <a:xfrm>
            <a:off x="0" y="3136344"/>
            <a:ext cx="2170216" cy="3721656"/>
          </a:xfrm>
          <a:prstGeom prst="rect">
            <a:avLst/>
          </a:prstGeom>
          <a:ln>
            <a:noFill/>
          </a:ln>
          <a:effectLst>
            <a:outerShdw blurRad="292100" dist="139700" dir="2700000" algn="tl" rotWithShape="0">
              <a:srgbClr val="333333">
                <a:alpha val="65000"/>
              </a:srgbClr>
            </a:outerShdw>
          </a:effectLst>
        </p:spPr>
      </p:pic>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11960" y="3161504"/>
            <a:ext cx="6571548" cy="3696496"/>
          </a:xfrm>
          <a:prstGeom prst="rect">
            <a:avLst/>
          </a:prstGeom>
        </p:spPr>
      </p:pic>
    </p:spTree>
    <p:extLst>
      <p:ext uri="{BB962C8B-B14F-4D97-AF65-F5344CB8AC3E}">
        <p14:creationId xmlns:p14="http://schemas.microsoft.com/office/powerpoint/2010/main" val="27613548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65ADADE8-046C-4EDA-9B07-D1CC0B56ADFF}" type="slidenum">
              <a:rPr lang="en-US" smtClean="0">
                <a:solidFill>
                  <a:prstClr val="black">
                    <a:tint val="75000"/>
                  </a:prstClr>
                </a:solidFill>
              </a:rPr>
              <a:pPr>
                <a:defRPr/>
              </a:pPr>
              <a:t>4</a:t>
            </a:fld>
            <a:endParaRPr lang="en-US">
              <a:solidFill>
                <a:prstClr val="black">
                  <a:tint val="75000"/>
                </a:prstClr>
              </a:solidFill>
            </a:endParaRPr>
          </a:p>
        </p:txBody>
      </p:sp>
      <p:sp>
        <p:nvSpPr>
          <p:cNvPr id="3" name="TextBox 2"/>
          <p:cNvSpPr txBox="1"/>
          <p:nvPr/>
        </p:nvSpPr>
        <p:spPr>
          <a:xfrm>
            <a:off x="76200" y="152400"/>
            <a:ext cx="8915400" cy="3323987"/>
          </a:xfrm>
          <a:prstGeom prst="rect">
            <a:avLst/>
          </a:prstGeom>
          <a:noFill/>
        </p:spPr>
        <p:txBody>
          <a:bodyPr wrap="square" rtlCol="0">
            <a:spAutoFit/>
          </a:bodyPr>
          <a:lstStyle/>
          <a:p>
            <a:pPr indent="360000" algn="just" fontAlgn="base">
              <a:spcBef>
                <a:spcPct val="0"/>
              </a:spcBef>
              <a:spcAft>
                <a:spcPct val="0"/>
              </a:spcAft>
            </a:pPr>
            <a:r>
              <a:rPr lang="ru-RU" sz="1400" dirty="0">
                <a:solidFill>
                  <a:prstClr val="black"/>
                </a:solidFill>
                <a:latin typeface="Times New Roman" panose="02020603050405020304" pitchFamily="18" charset="0"/>
                <a:ea typeface="Calibri"/>
                <a:cs typeface="Times New Roman" panose="02020603050405020304" pitchFamily="18" charset="0"/>
              </a:rPr>
              <a:t>Среди студентов, поступавших в </a:t>
            </a:r>
            <a:r>
              <a:rPr lang="ru-RU" sz="1400" dirty="0" err="1">
                <a:solidFill>
                  <a:prstClr val="black"/>
                </a:solidFill>
                <a:latin typeface="Times New Roman" panose="02020603050405020304" pitchFamily="18" charset="0"/>
                <a:ea typeface="Calibri"/>
                <a:cs typeface="Times New Roman" panose="02020603050405020304" pitchFamily="18" charset="0"/>
              </a:rPr>
              <a:t>СибАГС</a:t>
            </a:r>
            <a:r>
              <a:rPr lang="ru-RU" sz="1400" dirty="0">
                <a:solidFill>
                  <a:prstClr val="black"/>
                </a:solidFill>
                <a:latin typeface="Times New Roman" panose="02020603050405020304" pitchFamily="18" charset="0"/>
                <a:ea typeface="Calibri"/>
                <a:cs typeface="Times New Roman" panose="02020603050405020304" pitchFamily="18" charset="0"/>
              </a:rPr>
              <a:t>, но окончивших Сибирский филиал Президентской академии, Надежда Александровна </a:t>
            </a:r>
            <a:r>
              <a:rPr lang="ru-RU" sz="1400" dirty="0" err="1">
                <a:solidFill>
                  <a:prstClr val="black"/>
                </a:solidFill>
                <a:latin typeface="Times New Roman" panose="02020603050405020304" pitchFamily="18" charset="0"/>
                <a:ea typeface="Calibri"/>
                <a:cs typeface="Times New Roman" panose="02020603050405020304" pitchFamily="18" charset="0"/>
              </a:rPr>
              <a:t>Бедрицкая</a:t>
            </a:r>
            <a:r>
              <a:rPr lang="ru-RU" sz="1400" dirty="0">
                <a:solidFill>
                  <a:prstClr val="black"/>
                </a:solidFill>
                <a:latin typeface="Times New Roman" panose="02020603050405020304" pitchFamily="18" charset="0"/>
                <a:ea typeface="Calibri"/>
                <a:cs typeface="Times New Roman" panose="02020603050405020304" pitchFamily="18" charset="0"/>
              </a:rPr>
              <a:t> первая из выпускников с дипломом РАНХиГС со студенческой парты заступила на столь ответственный пост. Она стала третьим  человеком в кадровой иерархии Главного управления по гражданской обороне и чрезвычайным ситуациям Южно-Сахалинска, т.е. ведущим специалистом-психологом, имеющим прямой выход на мэра города и губернатора области.</a:t>
            </a:r>
          </a:p>
          <a:p>
            <a:pPr indent="360000" algn="just" fontAlgn="base">
              <a:spcBef>
                <a:spcPct val="0"/>
              </a:spcBef>
              <a:spcAft>
                <a:spcPct val="0"/>
              </a:spcAft>
            </a:pPr>
            <a:r>
              <a:rPr lang="ru-RU" sz="1400" dirty="0">
                <a:solidFill>
                  <a:prstClr val="black"/>
                </a:solidFill>
                <a:latin typeface="Times New Roman" panose="02020603050405020304" pitchFamily="18" charset="0"/>
                <a:ea typeface="Calibri"/>
                <a:cs typeface="Times New Roman" panose="02020603050405020304" pitchFamily="18" charset="0"/>
              </a:rPr>
              <a:t>Теперь любимых наставников, на которых всегда равнялась, - заведующую кафедрой психологии Войтик Ирину Михайловну и старшего преподавателя Сергея </a:t>
            </a:r>
            <a:r>
              <a:rPr lang="ru-RU" sz="1400" dirty="0" err="1">
                <a:solidFill>
                  <a:prstClr val="black"/>
                </a:solidFill>
                <a:latin typeface="Times New Roman" panose="02020603050405020304" pitchFamily="18" charset="0"/>
                <a:ea typeface="Calibri"/>
                <a:cs typeface="Times New Roman" panose="02020603050405020304" pitchFamily="18" charset="0"/>
              </a:rPr>
              <a:t>Геннальевича</a:t>
            </a:r>
            <a:r>
              <a:rPr lang="ru-RU" sz="1400" dirty="0">
                <a:solidFill>
                  <a:prstClr val="black"/>
                </a:solidFill>
                <a:latin typeface="Times New Roman" panose="02020603050405020304" pitchFamily="18" charset="0"/>
                <a:ea typeface="Calibri"/>
                <a:cs typeface="Times New Roman" panose="02020603050405020304" pitchFamily="18" charset="0"/>
              </a:rPr>
              <a:t> Плотникова – неизменно информирует о своих делах:</a:t>
            </a:r>
          </a:p>
          <a:p>
            <a:pPr indent="360000" algn="just" fontAlgn="base">
              <a:spcBef>
                <a:spcPct val="0"/>
              </a:spcBef>
            </a:pPr>
            <a:r>
              <a:rPr lang="ru-RU" sz="1400" b="1" i="1" dirty="0">
                <a:solidFill>
                  <a:srgbClr val="0000CC"/>
                </a:solidFill>
                <a:latin typeface="Times New Roman" panose="02020603050405020304" pitchFamily="18" charset="0"/>
                <a:ea typeface="Calibri"/>
                <a:cs typeface="Times New Roman" panose="02020603050405020304" pitchFamily="18" charset="0"/>
              </a:rPr>
              <a:t>- Все делаю с нуля, т. к. должность психолога только ввели, сама составляю свои функциональные обязанности…</a:t>
            </a:r>
            <a:endParaRPr lang="ru-RU" sz="1400" b="1" dirty="0">
              <a:solidFill>
                <a:srgbClr val="0000CC"/>
              </a:solidFill>
              <a:latin typeface="Times New Roman" panose="02020603050405020304" pitchFamily="18" charset="0"/>
              <a:ea typeface="Calibri"/>
              <a:cs typeface="Times New Roman" panose="02020603050405020304" pitchFamily="18" charset="0"/>
            </a:endParaRPr>
          </a:p>
          <a:p>
            <a:pPr indent="360000" algn="just" fontAlgn="base">
              <a:spcBef>
                <a:spcPct val="0"/>
              </a:spcBef>
            </a:pPr>
            <a:r>
              <a:rPr lang="ru-RU" sz="1400" b="1" i="1" dirty="0">
                <a:solidFill>
                  <a:srgbClr val="0000CC"/>
                </a:solidFill>
                <a:latin typeface="Times New Roman" panose="02020603050405020304" pitchFamily="18" charset="0"/>
                <a:ea typeface="Calibri"/>
                <a:cs typeface="Times New Roman" panose="02020603050405020304" pitchFamily="18" charset="0"/>
              </a:rPr>
              <a:t>Наши спасатели имеют самые высокие квалификации, причем международные…</a:t>
            </a:r>
            <a:endParaRPr lang="ru-RU" sz="1400" b="1" dirty="0">
              <a:solidFill>
                <a:srgbClr val="0000CC"/>
              </a:solidFill>
              <a:latin typeface="Times New Roman" panose="02020603050405020304" pitchFamily="18" charset="0"/>
              <a:ea typeface="Calibri"/>
              <a:cs typeface="Times New Roman" panose="02020603050405020304" pitchFamily="18" charset="0"/>
            </a:endParaRPr>
          </a:p>
          <a:p>
            <a:pPr indent="360000" algn="just" fontAlgn="base">
              <a:spcBef>
                <a:spcPct val="0"/>
              </a:spcBef>
            </a:pPr>
            <a:r>
              <a:rPr lang="ru-RU" sz="1400" b="1" i="1" dirty="0">
                <a:solidFill>
                  <a:srgbClr val="0000CC"/>
                </a:solidFill>
                <a:latin typeface="Times New Roman" panose="02020603050405020304" pitchFamily="18" charset="0"/>
                <a:ea typeface="Calibri"/>
                <a:cs typeface="Times New Roman" panose="02020603050405020304" pitchFamily="18" charset="0"/>
              </a:rPr>
              <a:t>Предстоит очень много работы с населением…</a:t>
            </a:r>
            <a:endParaRPr lang="ru-RU" sz="1400" b="1" dirty="0">
              <a:solidFill>
                <a:srgbClr val="0000CC"/>
              </a:solidFill>
              <a:latin typeface="Times New Roman" panose="02020603050405020304" pitchFamily="18" charset="0"/>
              <a:ea typeface="Calibri"/>
              <a:cs typeface="Times New Roman" panose="02020603050405020304" pitchFamily="18" charset="0"/>
            </a:endParaRPr>
          </a:p>
          <a:p>
            <a:pPr indent="360000" algn="just" fontAlgn="base">
              <a:spcBef>
                <a:spcPct val="0"/>
              </a:spcBef>
            </a:pPr>
            <a:r>
              <a:rPr lang="ru-RU" sz="1400" b="1" i="1" dirty="0">
                <a:solidFill>
                  <a:srgbClr val="0000CC"/>
                </a:solidFill>
                <a:latin typeface="Times New Roman" panose="02020603050405020304" pitchFamily="18" charset="0"/>
                <a:ea typeface="Calibri"/>
                <a:cs typeface="Times New Roman" panose="02020603050405020304" pitchFamily="18" charset="0"/>
              </a:rPr>
              <a:t>Участвовала в учениях по землетрясениям, меня положительно отметил министр социального развития…</a:t>
            </a:r>
            <a:endParaRPr lang="ru-RU" sz="1400" b="1" dirty="0">
              <a:solidFill>
                <a:srgbClr val="0000CC"/>
              </a:solidFill>
              <a:latin typeface="Times New Roman" panose="02020603050405020304" pitchFamily="18" charset="0"/>
              <a:ea typeface="Calibri"/>
              <a:cs typeface="Times New Roman" panose="02020603050405020304" pitchFamily="18" charset="0"/>
            </a:endParaRPr>
          </a:p>
          <a:p>
            <a:pPr indent="360000" fontAlgn="base">
              <a:spcBef>
                <a:spcPct val="0"/>
              </a:spcBef>
            </a:pPr>
            <a:r>
              <a:rPr lang="ru-RU" sz="1400" b="1" dirty="0">
                <a:solidFill>
                  <a:srgbClr val="C00000"/>
                </a:solidFill>
                <a:latin typeface="Times New Roman" panose="02020603050405020304" pitchFamily="18" charset="0"/>
                <a:ea typeface="Calibri"/>
                <a:cs typeface="Times New Roman" panose="02020603050405020304" pitchFamily="18" charset="0"/>
              </a:rPr>
              <a:t>Еще бы ни положительно… Знай наших – выпускников Президентской академии!</a:t>
            </a:r>
            <a:endParaRPr lang="ru-RU" sz="1400" b="1" i="1" dirty="0">
              <a:solidFill>
                <a:srgbClr val="C00000"/>
              </a:solidFill>
              <a:latin typeface="Times New Roman" panose="02020603050405020304" pitchFamily="18" charset="0"/>
              <a:cs typeface="Times New Roman" panose="02020603050405020304" pitchFamily="18" charset="0"/>
            </a:endParaRPr>
          </a:p>
        </p:txBody>
      </p:sp>
      <p:pic>
        <p:nvPicPr>
          <p:cNvPr id="4" name="Рисунок 3"/>
          <p:cNvPicPr/>
          <p:nvPr/>
        </p:nvPicPr>
        <p:blipFill>
          <a:blip r:embed="rId2" cstate="print">
            <a:extLst>
              <a:ext uri="{28A0092B-C50C-407E-A947-70E740481C1C}">
                <a14:useLocalDpi xmlns:a14="http://schemas.microsoft.com/office/drawing/2010/main" val="0"/>
              </a:ext>
            </a:extLst>
          </a:blip>
          <a:stretch>
            <a:fillRect/>
          </a:stretch>
        </p:blipFill>
        <p:spPr>
          <a:xfrm>
            <a:off x="228600" y="3587338"/>
            <a:ext cx="2913380" cy="3076813"/>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352800" y="3587338"/>
            <a:ext cx="5410200" cy="1067665"/>
          </a:xfrm>
          <a:prstGeom prst="rect">
            <a:avLst/>
          </a:prstGeom>
          <a:noFill/>
        </p:spPr>
        <p:txBody>
          <a:bodyPr wrap="square" rtlCol="0">
            <a:spAutoFit/>
          </a:bodyPr>
          <a:lstStyle/>
          <a:p>
            <a:pPr fontAlgn="base">
              <a:lnSpc>
                <a:spcPct val="115000"/>
              </a:lnSpc>
              <a:spcBef>
                <a:spcPct val="0"/>
              </a:spcBef>
              <a:spcAft>
                <a:spcPts val="1000"/>
              </a:spcAft>
            </a:pPr>
            <a:r>
              <a:rPr lang="ru-RU" sz="1400" b="1" dirty="0" smtClean="0">
                <a:solidFill>
                  <a:prstClr val="black"/>
                </a:solidFill>
                <a:latin typeface="Times New Roman"/>
                <a:ea typeface="Calibri"/>
                <a:cs typeface="Arial" charset="0"/>
              </a:rPr>
              <a:t>Сегодня, в 2015 г., Надежда - ведущий специалист-психолог </a:t>
            </a:r>
            <a:r>
              <a:rPr lang="ru-RU" sz="1400" b="1" dirty="0" smtClean="0">
                <a:solidFill>
                  <a:prstClr val="black"/>
                </a:solidFill>
                <a:latin typeface="Times New Roman"/>
                <a:ea typeface="Calibri"/>
                <a:cs typeface="Times New Roman"/>
              </a:rPr>
              <a:t>Муниципального казённого учреждения </a:t>
            </a:r>
            <a:r>
              <a:rPr lang="ru-RU" sz="1400" b="1" dirty="0">
                <a:solidFill>
                  <a:prstClr val="black"/>
                </a:solidFill>
                <a:latin typeface="Times New Roman"/>
                <a:ea typeface="Calibri"/>
                <a:cs typeface="Times New Roman"/>
              </a:rPr>
              <a:t>«Управление по делам гражданской обороны и чрезвычайным ситуациям </a:t>
            </a:r>
            <a:r>
              <a:rPr lang="ru-RU" sz="1400" b="1" dirty="0" smtClean="0">
                <a:solidFill>
                  <a:prstClr val="black"/>
                </a:solidFill>
                <a:latin typeface="Times New Roman"/>
                <a:ea typeface="Calibri"/>
                <a:cs typeface="Times New Roman"/>
              </a:rPr>
              <a:t>г</a:t>
            </a:r>
            <a:r>
              <a:rPr lang="ru-RU" sz="1400" b="1" dirty="0">
                <a:solidFill>
                  <a:prstClr val="black"/>
                </a:solidFill>
                <a:latin typeface="Times New Roman"/>
                <a:ea typeface="Calibri"/>
                <a:cs typeface="Times New Roman"/>
              </a:rPr>
              <a:t>. Южно-Сахалинска</a:t>
            </a:r>
            <a:r>
              <a:rPr lang="ru-RU" sz="1400" b="1" dirty="0" smtClean="0">
                <a:solidFill>
                  <a:prstClr val="black"/>
                </a:solidFill>
                <a:latin typeface="Times New Roman"/>
                <a:ea typeface="Calibri"/>
                <a:cs typeface="Times New Roman"/>
              </a:rPr>
              <a:t>»</a:t>
            </a:r>
            <a:endParaRPr lang="ru-RU" sz="1400" b="1" dirty="0">
              <a:solidFill>
                <a:prstClr val="black"/>
              </a:solidFill>
              <a:ea typeface="Calibri"/>
              <a:cs typeface="Times New Roman"/>
            </a:endParaRPr>
          </a:p>
        </p:txBody>
      </p:sp>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4396468"/>
            <a:ext cx="4067944" cy="22882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7924985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птека">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671</Words>
  <Application>Microsoft Office PowerPoint</Application>
  <PresentationFormat>Экран (4:3)</PresentationFormat>
  <Paragraphs>34</Paragraphs>
  <Slides>4</Slides>
  <Notes>0</Notes>
  <HiddenSlides>0</HiddenSlides>
  <MMClips>0</MMClips>
  <ScaleCrop>false</ScaleCrop>
  <HeadingPairs>
    <vt:vector size="4" baseType="variant">
      <vt:variant>
        <vt:lpstr>Тема</vt:lpstr>
      </vt:variant>
      <vt:variant>
        <vt:i4>2</vt:i4>
      </vt:variant>
      <vt:variant>
        <vt:lpstr>Заголовки слайдов</vt:lpstr>
      </vt:variant>
      <vt:variant>
        <vt:i4>4</vt:i4>
      </vt:variant>
    </vt:vector>
  </HeadingPairs>
  <TitlesOfParts>
    <vt:vector size="6" baseType="lpstr">
      <vt:lpstr>Тема Office</vt:lpstr>
      <vt:lpstr>1_Тема Office</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cp:lastModifiedBy>Войтик Ирина М.</cp:lastModifiedBy>
  <cp:revision>3</cp:revision>
  <dcterms:modified xsi:type="dcterms:W3CDTF">2015-04-02T05:36:28Z</dcterms:modified>
</cp:coreProperties>
</file>