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8" r:id="rId3"/>
    <p:sldId id="309" r:id="rId4"/>
    <p:sldId id="310" r:id="rId5"/>
    <p:sldId id="312" r:id="rId6"/>
    <p:sldId id="313" r:id="rId7"/>
    <p:sldId id="256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6" r:id="rId16"/>
    <p:sldId id="267" r:id="rId17"/>
    <p:sldId id="268" r:id="rId18"/>
    <p:sldId id="270" r:id="rId19"/>
    <p:sldId id="288" r:id="rId20"/>
    <p:sldId id="289" r:id="rId21"/>
    <p:sldId id="292" r:id="rId22"/>
    <p:sldId id="304" r:id="rId23"/>
    <p:sldId id="301" r:id="rId24"/>
    <p:sldId id="272" r:id="rId25"/>
    <p:sldId id="275" r:id="rId26"/>
    <p:sldId id="276" r:id="rId27"/>
    <p:sldId id="27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3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60" autoAdjust="0"/>
  </p:normalViewPr>
  <p:slideViewPr>
    <p:cSldViewPr>
      <p:cViewPr varScale="1">
        <p:scale>
          <a:sx n="111" d="100"/>
          <a:sy n="111" d="100"/>
        </p:scale>
        <p:origin x="16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6122-B08D-4CF2-B5AB-60D4C4FD6EAB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D787-E836-4F3F-BA9B-9D90CA4F2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23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6122-B08D-4CF2-B5AB-60D4C4FD6EAB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D787-E836-4F3F-BA9B-9D90CA4F2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10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6122-B08D-4CF2-B5AB-60D4C4FD6EAB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D787-E836-4F3F-BA9B-9D90CA4F2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74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6122-B08D-4CF2-B5AB-60D4C4FD6EAB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D787-E836-4F3F-BA9B-9D90CA4F2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29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6122-B08D-4CF2-B5AB-60D4C4FD6EAB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D787-E836-4F3F-BA9B-9D90CA4F2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44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6122-B08D-4CF2-B5AB-60D4C4FD6EAB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D787-E836-4F3F-BA9B-9D90CA4F2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57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6122-B08D-4CF2-B5AB-60D4C4FD6EAB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D787-E836-4F3F-BA9B-9D90CA4F2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96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6122-B08D-4CF2-B5AB-60D4C4FD6EAB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D787-E836-4F3F-BA9B-9D90CA4F2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95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6122-B08D-4CF2-B5AB-60D4C4FD6EAB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D787-E836-4F3F-BA9B-9D90CA4F2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31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6122-B08D-4CF2-B5AB-60D4C4FD6EAB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D787-E836-4F3F-BA9B-9D90CA4F2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76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6122-B08D-4CF2-B5AB-60D4C4FD6EAB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D787-E836-4F3F-BA9B-9D90CA4F2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38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56122-B08D-4CF2-B5AB-60D4C4FD6EAB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1D787-E836-4F3F-BA9B-9D90CA4F2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42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9.jpeg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2376263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Научно-исследовательская и  проектная работа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со студентами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19442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Руководитель  - Черняк Татьяна Владимировна,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к.соц.н</a:t>
            </a:r>
            <a:r>
              <a:rPr lang="ru-RU" dirty="0" smtClean="0">
                <a:solidFill>
                  <a:srgbClr val="C00000"/>
                </a:solidFill>
              </a:rPr>
              <a:t>.,  доцент кафедры управления персоналом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78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83207"/>
            <a:ext cx="5076056" cy="1083295"/>
          </a:xfrm>
          <a:prstGeom prst="rect">
            <a:avLst/>
          </a:prstGeom>
          <a:gradFill rotWithShape="1">
            <a:gsLst>
              <a:gs pos="0">
                <a:srgbClr val="93CDDD"/>
              </a:gs>
              <a:gs pos="25000">
                <a:srgbClr val="93CDDD"/>
              </a:gs>
              <a:gs pos="42999">
                <a:srgbClr val="B7DEE8"/>
              </a:gs>
              <a:gs pos="57001">
                <a:srgbClr val="DBEEF4"/>
              </a:gs>
              <a:gs pos="100000">
                <a:srgbClr val="FFFFFF"/>
              </a:gs>
            </a:gsLst>
            <a:lin ang="0" scaled="1"/>
          </a:gra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624" y="1"/>
            <a:ext cx="5112568" cy="1031544"/>
          </a:xfrm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– полностью разработан командой проекта</a:t>
            </a:r>
            <a:endParaRPr lang="ru-RU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3275856" cy="494116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Подготовлены материалы раздела «Консультации» по всем направлениям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49" name="Рисунок 1" descr="MXumZAPuaG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9687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7524328" y="58737"/>
            <a:ext cx="0" cy="993999"/>
          </a:xfrm>
          <a:prstGeom prst="line">
            <a:avLst/>
          </a:prstGeom>
          <a:noFill/>
          <a:ln w="15875">
            <a:solidFill>
              <a:srgbClr val="318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ле 5"/>
          <p:cNvSpPr txBox="1">
            <a:spLocks noChangeArrowheads="1"/>
          </p:cNvSpPr>
          <p:nvPr/>
        </p:nvSpPr>
        <p:spPr bwMode="auto">
          <a:xfrm>
            <a:off x="5364088" y="58737"/>
            <a:ext cx="1983730" cy="136361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25000">
                <a:srgbClr val="FFFFFF"/>
              </a:gs>
              <a:gs pos="42999">
                <a:srgbClr val="FFFFFF"/>
              </a:gs>
              <a:gs pos="57001">
                <a:srgbClr val="FFFFFF"/>
              </a:gs>
              <a:gs pos="100000">
                <a:srgbClr val="FFFFFF"/>
              </a:gs>
            </a:gsLst>
            <a:lin ang="0" scaled="1"/>
          </a:gra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Центр развития инновационных компетенций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СибИУ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РАНХиГС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250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	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25688" t="10980" r="23519" b="18146"/>
          <a:stretch>
            <a:fillRect/>
          </a:stretch>
        </p:blipFill>
        <p:spPr bwMode="auto">
          <a:xfrm>
            <a:off x="3275856" y="1250951"/>
            <a:ext cx="5851666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480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51" y="1094879"/>
            <a:ext cx="5712877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4000" b="1" dirty="0"/>
              <a:t>Наглядно представлена структура </a:t>
            </a:r>
            <a:r>
              <a:rPr lang="ru-RU" sz="4000" b="1" dirty="0" smtClean="0"/>
              <a:t> команды </a:t>
            </a:r>
            <a:r>
              <a:rPr lang="ru-RU" sz="4000" b="1" dirty="0" smtClean="0"/>
              <a:t>ЦРИК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0"/>
            <a:ext cx="5076056" cy="1083295"/>
          </a:xfrm>
          <a:prstGeom prst="rect">
            <a:avLst/>
          </a:prstGeom>
          <a:gradFill rotWithShape="1">
            <a:gsLst>
              <a:gs pos="0">
                <a:srgbClr val="93CDDD"/>
              </a:gs>
              <a:gs pos="25000">
                <a:srgbClr val="93CDDD"/>
              </a:gs>
              <a:gs pos="42999">
                <a:srgbClr val="B7DEE8"/>
              </a:gs>
              <a:gs pos="57001">
                <a:srgbClr val="DBEEF4"/>
              </a:gs>
              <a:gs pos="100000">
                <a:srgbClr val="FFFFFF"/>
              </a:gs>
            </a:gsLst>
            <a:lin ang="0" scaled="1"/>
          </a:gra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" name="Рисунок 1" descr="MXumZAPuaG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9687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7524328" y="58737"/>
            <a:ext cx="0" cy="993999"/>
          </a:xfrm>
          <a:prstGeom prst="line">
            <a:avLst/>
          </a:prstGeom>
          <a:noFill/>
          <a:ln w="15875">
            <a:solidFill>
              <a:srgbClr val="318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ле 5"/>
          <p:cNvSpPr txBox="1">
            <a:spLocks noChangeArrowheads="1"/>
          </p:cNvSpPr>
          <p:nvPr/>
        </p:nvSpPr>
        <p:spPr bwMode="auto">
          <a:xfrm>
            <a:off x="5364088" y="58737"/>
            <a:ext cx="1983730" cy="136361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25000">
                <a:srgbClr val="FFFFFF"/>
              </a:gs>
              <a:gs pos="42999">
                <a:srgbClr val="FFFFFF"/>
              </a:gs>
              <a:gs pos="57001">
                <a:srgbClr val="FFFFFF"/>
              </a:gs>
              <a:gs pos="100000">
                <a:srgbClr val="FFFFFF"/>
              </a:gs>
            </a:gsLst>
            <a:lin ang="0" scaled="1"/>
          </a:gra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Центр развития инновационных компетенций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СибИУ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РАНХиГС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250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	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://sapanet.ru/crik/Doc/Image/%D1%81%D1%82%D1%80%D1%83%D0%BA_2011-20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600" y="1455730"/>
            <a:ext cx="3600400" cy="5402270"/>
          </a:xfrm>
          <a:prstGeom prst="rect">
            <a:avLst/>
          </a:prstGeom>
          <a:noFill/>
        </p:spPr>
      </p:pic>
      <p:pic>
        <p:nvPicPr>
          <p:cNvPr id="11" name="Picture 4" descr="http://sapanet.ru/crik/Doc/Image/%D0%A1%D0%A2%D0%A0%D0%A3%D0%9A%D0%A2%D0%A3%D0%A0%D0%90_%D0%A6%D0%A0%D0%98%D0%9A_2012_2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64904"/>
            <a:ext cx="5436096" cy="4293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480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58480"/>
            <a:ext cx="6156176" cy="1306424"/>
          </a:xfrm>
        </p:spPr>
        <p:txBody>
          <a:bodyPr>
            <a:noAutofit/>
          </a:bodyPr>
          <a:lstStyle/>
          <a:p>
            <a:r>
              <a:rPr lang="ru-RU" sz="3600" b="1" dirty="0"/>
              <a:t>Новая вкладка </a:t>
            </a:r>
            <a:r>
              <a:rPr lang="ru-RU" sz="3600" b="1" dirty="0" smtClean="0"/>
              <a:t>«</a:t>
            </a:r>
            <a:r>
              <a:rPr lang="ru-RU" sz="3600" b="1" dirty="0" smtClean="0"/>
              <a:t>Международное </a:t>
            </a:r>
            <a:r>
              <a:rPr lang="ru-RU" sz="3600" b="1" dirty="0" smtClean="0"/>
              <a:t>сотрудничество» 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0"/>
            <a:ext cx="5076056" cy="1083295"/>
          </a:xfrm>
          <a:prstGeom prst="rect">
            <a:avLst/>
          </a:prstGeom>
          <a:gradFill rotWithShape="1">
            <a:gsLst>
              <a:gs pos="0">
                <a:srgbClr val="93CDDD"/>
              </a:gs>
              <a:gs pos="25000">
                <a:srgbClr val="93CDDD"/>
              </a:gs>
              <a:gs pos="42999">
                <a:srgbClr val="B7DEE8"/>
              </a:gs>
              <a:gs pos="57001">
                <a:srgbClr val="DBEEF4"/>
              </a:gs>
              <a:gs pos="100000">
                <a:srgbClr val="FFFFFF"/>
              </a:gs>
            </a:gsLst>
            <a:lin ang="0" scaled="1"/>
          </a:gra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" name="Рисунок 1" descr="MXumZAPuaG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9687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7524328" y="58737"/>
            <a:ext cx="0" cy="993999"/>
          </a:xfrm>
          <a:prstGeom prst="line">
            <a:avLst/>
          </a:prstGeom>
          <a:noFill/>
          <a:ln w="15875">
            <a:solidFill>
              <a:srgbClr val="318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ле 5"/>
          <p:cNvSpPr txBox="1">
            <a:spLocks noChangeArrowheads="1"/>
          </p:cNvSpPr>
          <p:nvPr/>
        </p:nvSpPr>
        <p:spPr bwMode="auto">
          <a:xfrm>
            <a:off x="5364088" y="58737"/>
            <a:ext cx="1983730" cy="136361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25000">
                <a:srgbClr val="FFFFFF"/>
              </a:gs>
              <a:gs pos="42999">
                <a:srgbClr val="FFFFFF"/>
              </a:gs>
              <a:gs pos="57001">
                <a:srgbClr val="FFFFFF"/>
              </a:gs>
              <a:gs pos="100000">
                <a:srgbClr val="FFFFFF"/>
              </a:gs>
            </a:gsLst>
            <a:lin ang="0" scaled="1"/>
          </a:gra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Центр развития инновационных компетенций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СибИУ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РАНХиГС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94672" y="1035507"/>
            <a:ext cx="295465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	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71165" t="24210" r="10526" b="20036"/>
          <a:stretch>
            <a:fillRect/>
          </a:stretch>
        </p:blipFill>
        <p:spPr bwMode="auto">
          <a:xfrm>
            <a:off x="6213292" y="1250950"/>
            <a:ext cx="2884796" cy="549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566696" y="5340714"/>
            <a:ext cx="2177988" cy="3925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 l="25688" t="38385" r="36513" b="32809"/>
          <a:stretch>
            <a:fillRect/>
          </a:stretch>
        </p:blipFill>
        <p:spPr bwMode="auto">
          <a:xfrm>
            <a:off x="1" y="2708920"/>
            <a:ext cx="621329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480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764" y="1198543"/>
            <a:ext cx="4752528" cy="1470025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Создана форма «Ленты новостей»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0"/>
            <a:ext cx="5076056" cy="1083295"/>
          </a:xfrm>
          <a:prstGeom prst="rect">
            <a:avLst/>
          </a:prstGeom>
          <a:gradFill rotWithShape="1">
            <a:gsLst>
              <a:gs pos="0">
                <a:srgbClr val="93CDDD"/>
              </a:gs>
              <a:gs pos="25000">
                <a:srgbClr val="93CDDD"/>
              </a:gs>
              <a:gs pos="42999">
                <a:srgbClr val="B7DEE8"/>
              </a:gs>
              <a:gs pos="57001">
                <a:srgbClr val="DBEEF4"/>
              </a:gs>
              <a:gs pos="100000">
                <a:srgbClr val="FFFFFF"/>
              </a:gs>
            </a:gsLst>
            <a:lin ang="0" scaled="1"/>
          </a:gra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" name="Рисунок 1" descr="MXumZAPuaG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9687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7524328" y="58737"/>
            <a:ext cx="0" cy="993999"/>
          </a:xfrm>
          <a:prstGeom prst="line">
            <a:avLst/>
          </a:prstGeom>
          <a:noFill/>
          <a:ln w="15875">
            <a:solidFill>
              <a:srgbClr val="318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ле 5"/>
          <p:cNvSpPr txBox="1">
            <a:spLocks noChangeArrowheads="1"/>
          </p:cNvSpPr>
          <p:nvPr/>
        </p:nvSpPr>
        <p:spPr bwMode="auto">
          <a:xfrm>
            <a:off x="5364088" y="58737"/>
            <a:ext cx="1983730" cy="136361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25000">
                <a:srgbClr val="FFFFFF"/>
              </a:gs>
              <a:gs pos="42999">
                <a:srgbClr val="FFFFFF"/>
              </a:gs>
              <a:gs pos="57001">
                <a:srgbClr val="FFFFFF"/>
              </a:gs>
              <a:gs pos="100000">
                <a:srgbClr val="FFFFFF"/>
              </a:gs>
            </a:gsLst>
            <a:lin ang="0" scaled="1"/>
          </a:gra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Центр развития инновационных компетенций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СибИУ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РАНХиГС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250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	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 l="25688" t="10980" r="36513" b="4916"/>
          <a:stretch>
            <a:fillRect/>
          </a:stretch>
        </p:blipFill>
        <p:spPr bwMode="auto">
          <a:xfrm>
            <a:off x="5076057" y="1198543"/>
            <a:ext cx="4069722" cy="565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480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1615191" y="3238039"/>
            <a:ext cx="5779514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1430"/>
              </a:rPr>
              <a:t> </a:t>
            </a:r>
            <a:r>
              <a:rPr lang="ru-RU" b="1" dirty="0" smtClean="0">
                <a:ln w="11430"/>
              </a:rPr>
              <a:t>Информация </a:t>
            </a:r>
            <a:r>
              <a:rPr lang="ru-RU" b="1" dirty="0" smtClean="0">
                <a:ln w="11430"/>
              </a:rPr>
              <a:t>«</a:t>
            </a:r>
            <a:r>
              <a:rPr lang="ru-RU" b="1" dirty="0" smtClean="0">
                <a:ln w="11430"/>
              </a:rPr>
              <a:t>Проекты </a:t>
            </a:r>
            <a:r>
              <a:rPr lang="ru-RU" b="1" dirty="0">
                <a:ln w="11430"/>
              </a:rPr>
              <a:t>для молодежи и </a:t>
            </a:r>
            <a:r>
              <a:rPr lang="ru-RU" b="1" dirty="0" smtClean="0">
                <a:ln w="11430"/>
              </a:rPr>
              <a:t>студентов»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0"/>
            <a:ext cx="5076056" cy="1083295"/>
          </a:xfrm>
          <a:prstGeom prst="rect">
            <a:avLst/>
          </a:prstGeom>
          <a:gradFill rotWithShape="1">
            <a:gsLst>
              <a:gs pos="0">
                <a:srgbClr val="93CDDD"/>
              </a:gs>
              <a:gs pos="25000">
                <a:srgbClr val="93CDDD"/>
              </a:gs>
              <a:gs pos="42999">
                <a:srgbClr val="B7DEE8"/>
              </a:gs>
              <a:gs pos="57001">
                <a:srgbClr val="DBEEF4"/>
              </a:gs>
              <a:gs pos="100000">
                <a:srgbClr val="FFFFFF"/>
              </a:gs>
            </a:gsLst>
            <a:lin ang="0" scaled="1"/>
          </a:gra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" name="Рисунок 1" descr="MXumZAPuaG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9687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7524328" y="58737"/>
            <a:ext cx="0" cy="993999"/>
          </a:xfrm>
          <a:prstGeom prst="line">
            <a:avLst/>
          </a:prstGeom>
          <a:noFill/>
          <a:ln w="15875">
            <a:solidFill>
              <a:srgbClr val="318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ле 5"/>
          <p:cNvSpPr txBox="1">
            <a:spLocks noChangeArrowheads="1"/>
          </p:cNvSpPr>
          <p:nvPr/>
        </p:nvSpPr>
        <p:spPr bwMode="auto">
          <a:xfrm>
            <a:off x="5364088" y="58737"/>
            <a:ext cx="1983730" cy="136361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25000">
                <a:srgbClr val="FFFFFF"/>
              </a:gs>
              <a:gs pos="42999">
                <a:srgbClr val="FFFFFF"/>
              </a:gs>
              <a:gs pos="57001">
                <a:srgbClr val="FFFFFF"/>
              </a:gs>
              <a:gs pos="100000">
                <a:srgbClr val="FFFFFF"/>
              </a:gs>
            </a:gsLst>
            <a:lin ang="0" scaled="1"/>
          </a:gra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Центр развития инновационных компетенций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СибИУ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РАНХиГС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250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	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25785" t="10311" r="36416" b="5000"/>
          <a:stretch>
            <a:fillRect/>
          </a:stretch>
        </p:blipFill>
        <p:spPr bwMode="auto">
          <a:xfrm>
            <a:off x="2752179" y="1083295"/>
            <a:ext cx="4124077" cy="577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68900" t="12200" r="14563" b="20419"/>
          <a:stretch/>
        </p:blipFill>
        <p:spPr bwMode="auto">
          <a:xfrm>
            <a:off x="6876256" y="1083295"/>
            <a:ext cx="2267744" cy="577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480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0527" y="2276872"/>
            <a:ext cx="6406480" cy="1470025"/>
          </a:xfrm>
        </p:spPr>
        <p:txBody>
          <a:bodyPr>
            <a:noAutofit/>
          </a:bodyPr>
          <a:lstStyle/>
          <a:p>
            <a:r>
              <a:rPr lang="ru-RU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Создано оформление и содержание</a:t>
            </a:r>
            <a:r>
              <a:rPr lang="en-US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информации Службы содействия занятости и трудоустройству студентов </a:t>
            </a:r>
            <a:r>
              <a:rPr lang="ru-RU" sz="3600" b="1" spc="5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СибИУ</a:t>
            </a:r>
            <a:r>
              <a:rPr lang="ru-RU" sz="36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spc="5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РАНХиГС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0"/>
            <a:ext cx="5076056" cy="1083295"/>
          </a:xfrm>
          <a:prstGeom prst="rect">
            <a:avLst/>
          </a:prstGeom>
          <a:gradFill rotWithShape="1">
            <a:gsLst>
              <a:gs pos="0">
                <a:srgbClr val="93CDDD"/>
              </a:gs>
              <a:gs pos="25000">
                <a:srgbClr val="93CDDD"/>
              </a:gs>
              <a:gs pos="42999">
                <a:srgbClr val="B7DEE8"/>
              </a:gs>
              <a:gs pos="57001">
                <a:srgbClr val="DBEEF4"/>
              </a:gs>
              <a:gs pos="100000">
                <a:srgbClr val="FFFFFF"/>
              </a:gs>
            </a:gsLst>
            <a:lin ang="0" scaled="1"/>
          </a:gra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" name="Рисунок 1" descr="MXumZAPuaG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9687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7524328" y="58737"/>
            <a:ext cx="0" cy="993999"/>
          </a:xfrm>
          <a:prstGeom prst="line">
            <a:avLst/>
          </a:prstGeom>
          <a:noFill/>
          <a:ln w="15875">
            <a:solidFill>
              <a:srgbClr val="318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ле 5"/>
          <p:cNvSpPr txBox="1">
            <a:spLocks noChangeArrowheads="1"/>
          </p:cNvSpPr>
          <p:nvPr/>
        </p:nvSpPr>
        <p:spPr bwMode="auto">
          <a:xfrm>
            <a:off x="5364088" y="58737"/>
            <a:ext cx="1983730" cy="136361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25000">
                <a:srgbClr val="FFFFFF"/>
              </a:gs>
              <a:gs pos="42999">
                <a:srgbClr val="FFFFFF"/>
              </a:gs>
              <a:gs pos="57001">
                <a:srgbClr val="FFFFFF"/>
              </a:gs>
              <a:gs pos="100000">
                <a:srgbClr val="FFFFFF"/>
              </a:gs>
            </a:gsLst>
            <a:lin ang="0" scaled="1"/>
          </a:gra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Центр развития инновационных компетенций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СибИУ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РАНХиГС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250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	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75890" t="23625" r="7573" b="7012"/>
          <a:stretch/>
        </p:blipFill>
        <p:spPr bwMode="auto">
          <a:xfrm>
            <a:off x="6355953" y="1083295"/>
            <a:ext cx="2716039" cy="577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616104" y="4617132"/>
            <a:ext cx="2348384" cy="3600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1480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b="1" dirty="0" smtClean="0"/>
              <a:t>Новая в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кладка «Школа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Технология 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успешного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трудоустройства»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0"/>
            <a:ext cx="5076056" cy="1083295"/>
          </a:xfrm>
          <a:prstGeom prst="rect">
            <a:avLst/>
          </a:prstGeom>
          <a:gradFill rotWithShape="1">
            <a:gsLst>
              <a:gs pos="0">
                <a:srgbClr val="93CDDD"/>
              </a:gs>
              <a:gs pos="25000">
                <a:srgbClr val="93CDDD"/>
              </a:gs>
              <a:gs pos="42999">
                <a:srgbClr val="B7DEE8"/>
              </a:gs>
              <a:gs pos="57001">
                <a:srgbClr val="DBEEF4"/>
              </a:gs>
              <a:gs pos="100000">
                <a:srgbClr val="FFFFFF"/>
              </a:gs>
            </a:gsLst>
            <a:lin ang="0" scaled="1"/>
          </a:gra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" name="Рисунок 1" descr="MXumZAPuaG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9687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7524328" y="58737"/>
            <a:ext cx="0" cy="993999"/>
          </a:xfrm>
          <a:prstGeom prst="line">
            <a:avLst/>
          </a:prstGeom>
          <a:noFill/>
          <a:ln w="15875">
            <a:solidFill>
              <a:srgbClr val="318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ле 5"/>
          <p:cNvSpPr txBox="1">
            <a:spLocks noChangeArrowheads="1"/>
          </p:cNvSpPr>
          <p:nvPr/>
        </p:nvSpPr>
        <p:spPr bwMode="auto">
          <a:xfrm>
            <a:off x="5364088" y="58737"/>
            <a:ext cx="1983730" cy="136361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25000">
                <a:srgbClr val="FFFFFF"/>
              </a:gs>
              <a:gs pos="42999">
                <a:srgbClr val="FFFFFF"/>
              </a:gs>
              <a:gs pos="57001">
                <a:srgbClr val="FFFFFF"/>
              </a:gs>
              <a:gs pos="100000">
                <a:srgbClr val="FFFFFF"/>
              </a:gs>
            </a:gsLst>
            <a:lin ang="0" scaled="1"/>
          </a:gra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Центр развития инновационных компетенций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СибИУ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РАНХиГС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250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	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15647" t="22320" r="28835" b="55000"/>
          <a:stretch>
            <a:fillRect/>
          </a:stretch>
        </p:blipFill>
        <p:spPr bwMode="auto">
          <a:xfrm>
            <a:off x="23676" y="3861048"/>
            <a:ext cx="9121612" cy="232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480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054" y="1220154"/>
            <a:ext cx="9180512" cy="1470025"/>
          </a:xfrm>
        </p:spPr>
        <p:txBody>
          <a:bodyPr>
            <a:normAutofit/>
          </a:bodyPr>
          <a:lstStyle/>
          <a:p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Вкладка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Уникальный 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ресурс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Сибири»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0"/>
            <a:ext cx="5076056" cy="1083295"/>
          </a:xfrm>
          <a:prstGeom prst="rect">
            <a:avLst/>
          </a:prstGeom>
          <a:gradFill rotWithShape="1">
            <a:gsLst>
              <a:gs pos="0">
                <a:srgbClr val="93CDDD"/>
              </a:gs>
              <a:gs pos="25000">
                <a:srgbClr val="93CDDD"/>
              </a:gs>
              <a:gs pos="42999">
                <a:srgbClr val="B7DEE8"/>
              </a:gs>
              <a:gs pos="57001">
                <a:srgbClr val="DBEEF4"/>
              </a:gs>
              <a:gs pos="100000">
                <a:srgbClr val="FFFFFF"/>
              </a:gs>
            </a:gsLst>
            <a:lin ang="0" scaled="1"/>
          </a:gra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" name="Рисунок 1" descr="MXumZAPuaG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9687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7524328" y="58737"/>
            <a:ext cx="0" cy="993999"/>
          </a:xfrm>
          <a:prstGeom prst="line">
            <a:avLst/>
          </a:prstGeom>
          <a:noFill/>
          <a:ln w="15875">
            <a:solidFill>
              <a:srgbClr val="318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ле 5"/>
          <p:cNvSpPr txBox="1">
            <a:spLocks noChangeArrowheads="1"/>
          </p:cNvSpPr>
          <p:nvPr/>
        </p:nvSpPr>
        <p:spPr bwMode="auto">
          <a:xfrm>
            <a:off x="5364088" y="58737"/>
            <a:ext cx="1983730" cy="136361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25000">
                <a:srgbClr val="FFFFFF"/>
              </a:gs>
              <a:gs pos="42999">
                <a:srgbClr val="FFFFFF"/>
              </a:gs>
              <a:gs pos="57001">
                <a:srgbClr val="FFFFFF"/>
              </a:gs>
              <a:gs pos="100000">
                <a:srgbClr val="FFFFFF"/>
              </a:gs>
            </a:gsLst>
            <a:lin ang="0" scaled="1"/>
          </a:gra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Центр развития инновационных компетенций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СибИУ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РАНХиГС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250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	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560" t="7201" r="25000" b="43784"/>
          <a:stretch/>
        </p:blipFill>
        <p:spPr bwMode="auto">
          <a:xfrm>
            <a:off x="0" y="2780928"/>
            <a:ext cx="914608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480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0"/>
            <a:ext cx="5076056" cy="1083295"/>
          </a:xfrm>
          <a:prstGeom prst="rect">
            <a:avLst/>
          </a:prstGeom>
          <a:gradFill rotWithShape="1">
            <a:gsLst>
              <a:gs pos="0">
                <a:srgbClr val="93CDDD"/>
              </a:gs>
              <a:gs pos="25000">
                <a:srgbClr val="93CDDD"/>
              </a:gs>
              <a:gs pos="42999">
                <a:srgbClr val="B7DEE8"/>
              </a:gs>
              <a:gs pos="57001">
                <a:srgbClr val="DBEEF4"/>
              </a:gs>
              <a:gs pos="100000">
                <a:srgbClr val="FFFFFF"/>
              </a:gs>
            </a:gsLst>
            <a:lin ang="0" scaled="1"/>
          </a:gra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08823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5616"/>
            <a:ext cx="3744416" cy="6949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Бренд Центра карьеры</a:t>
            </a:r>
          </a:p>
        </p:txBody>
      </p:sp>
      <p:pic>
        <p:nvPicPr>
          <p:cNvPr id="2049" name="Рисунок 1" descr="MXumZAPuaG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9687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7524328" y="58737"/>
            <a:ext cx="0" cy="993999"/>
          </a:xfrm>
          <a:prstGeom prst="line">
            <a:avLst/>
          </a:prstGeom>
          <a:noFill/>
          <a:ln w="15875">
            <a:solidFill>
              <a:srgbClr val="318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ле 5"/>
          <p:cNvSpPr txBox="1">
            <a:spLocks noChangeArrowheads="1"/>
          </p:cNvSpPr>
          <p:nvPr/>
        </p:nvSpPr>
        <p:spPr bwMode="auto">
          <a:xfrm>
            <a:off x="5364088" y="58737"/>
            <a:ext cx="1983730" cy="136361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25000">
                <a:srgbClr val="FFFFFF"/>
              </a:gs>
              <a:gs pos="42999">
                <a:srgbClr val="FFFFFF"/>
              </a:gs>
              <a:gs pos="57001">
                <a:srgbClr val="FFFFFF"/>
              </a:gs>
              <a:gs pos="100000">
                <a:srgbClr val="FFFFFF"/>
              </a:gs>
            </a:gsLst>
            <a:lin ang="0" scaled="1"/>
          </a:gra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Центр развития инновационных компетенций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СибИУ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РАНХиГС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479634" y="981646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57200" y="1449165"/>
            <a:ext cx="8229600" cy="493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Рябинова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 Екатерина		Рогаченко Ксения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4 курс,					4 курс,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Связи с общественностью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Создали бренд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Центра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карьеры ( ранее -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Службы содействия занятости и трудоустройству студентов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СибИУ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РАНХиГС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Заняли  2 место 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в конкурсе </a:t>
            </a:r>
            <a:r>
              <a:rPr lang="ru-RU" sz="2800" b="1" dirty="0" err="1" smtClean="0">
                <a:solidFill>
                  <a:srgbClr val="C00000"/>
                </a:solidFill>
                <a:latin typeface="Book Antiqua" pitchFamily="18" charset="0"/>
              </a:rPr>
              <a:t>РАНХиГС</a:t>
            </a: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 в 2012-2013 </a:t>
            </a:r>
            <a:r>
              <a:rPr lang="ru-RU" sz="2800" b="1" dirty="0" err="1" smtClean="0">
                <a:solidFill>
                  <a:srgbClr val="C00000"/>
                </a:solidFill>
                <a:latin typeface="Book Antiqua" pitchFamily="18" charset="0"/>
              </a:rPr>
              <a:t>г.г</a:t>
            </a: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.</a:t>
            </a: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		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1" name="Picture 2" descr="C:\Users\User\Desktop\avaQUlgbwtI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23728" y="4171666"/>
            <a:ext cx="1626747" cy="2168996"/>
          </a:xfrm>
          <a:prstGeom prst="rect">
            <a:avLst/>
          </a:prstGeom>
          <a:noFill/>
          <a:ln w="44450">
            <a:solidFill>
              <a:schemeClr val="accent5">
                <a:lumMod val="75000"/>
              </a:schemeClr>
            </a:solidFill>
          </a:ln>
        </p:spPr>
      </p:pic>
      <p:pic>
        <p:nvPicPr>
          <p:cNvPr id="12" name="Picture 6" descr="C:\Users\User\Desktop\WuuMZXhXIPk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48578" y="4126984"/>
            <a:ext cx="1617830" cy="2184222"/>
          </a:xfrm>
          <a:prstGeom prst="rect">
            <a:avLst/>
          </a:prstGeom>
          <a:noFill/>
          <a:ln w="4445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1480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0"/>
            <a:ext cx="5076056" cy="1083295"/>
          </a:xfrm>
          <a:prstGeom prst="rect">
            <a:avLst/>
          </a:prstGeom>
          <a:gradFill rotWithShape="1">
            <a:gsLst>
              <a:gs pos="0">
                <a:srgbClr val="93CDDD"/>
              </a:gs>
              <a:gs pos="25000">
                <a:srgbClr val="93CDDD"/>
              </a:gs>
              <a:gs pos="42999">
                <a:srgbClr val="B7DEE8"/>
              </a:gs>
              <a:gs pos="57001">
                <a:srgbClr val="DBEEF4"/>
              </a:gs>
              <a:gs pos="100000">
                <a:srgbClr val="FFFFFF"/>
              </a:gs>
            </a:gsLst>
            <a:lin ang="0" scaled="1"/>
          </a:gra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3600" b="1" dirty="0" smtClean="0"/>
              <a:t>Бренд Центра карьеры </a:t>
            </a:r>
            <a:endParaRPr lang="ru-RU" sz="3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7002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49" name="Рисунок 1" descr="MXumZAPuaG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9687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7524328" y="58737"/>
            <a:ext cx="0" cy="993999"/>
          </a:xfrm>
          <a:prstGeom prst="line">
            <a:avLst/>
          </a:prstGeom>
          <a:noFill/>
          <a:ln w="15875">
            <a:solidFill>
              <a:srgbClr val="318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ле 5"/>
          <p:cNvSpPr txBox="1">
            <a:spLocks noChangeArrowheads="1"/>
          </p:cNvSpPr>
          <p:nvPr/>
        </p:nvSpPr>
        <p:spPr bwMode="auto">
          <a:xfrm>
            <a:off x="5364088" y="58737"/>
            <a:ext cx="1983730" cy="136361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25000">
                <a:srgbClr val="FFFFFF"/>
              </a:gs>
              <a:gs pos="42999">
                <a:srgbClr val="FFFFFF"/>
              </a:gs>
              <a:gs pos="57001">
                <a:srgbClr val="FFFFFF"/>
              </a:gs>
              <a:gs pos="100000">
                <a:srgbClr val="FFFFFF"/>
              </a:gs>
            </a:gsLst>
            <a:lin ang="0" scaled="1"/>
          </a:gra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Центр развития инновационных компетенций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СибИУ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РАНХиГС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250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	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ompass-rose-HQ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724033"/>
            <a:ext cx="4496075" cy="4321669"/>
          </a:xfrm>
          <a:prstGeom prst="rect">
            <a:avLst/>
          </a:prstGeom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75656" y="3887185"/>
            <a:ext cx="6400800" cy="17526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73633" y="1801061"/>
            <a:ext cx="397036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Arial" pitchFamily="34" charset="0"/>
                <a:cs typeface="Arial" pitchFamily="34" charset="0"/>
              </a:rPr>
              <a:t>52% 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 - студентов  выбрали этот логотип и слоган!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«Укажем </a:t>
            </a:r>
            <a:r>
              <a:rPr lang="ru-RU" sz="3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верный путь</a:t>
            </a:r>
            <a:r>
              <a:rPr lang="ru-RU" sz="3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!»</a:t>
            </a:r>
          </a:p>
          <a:p>
            <a:pPr algn="ctr"/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81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Сфера научных интересов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 smtClean="0">
                <a:solidFill>
                  <a:schemeClr val="tx2"/>
                </a:solidFill>
              </a:rPr>
              <a:t>Компетентностный</a:t>
            </a:r>
            <a:r>
              <a:rPr lang="ru-RU" dirty="0" smtClean="0">
                <a:solidFill>
                  <a:schemeClr val="tx2"/>
                </a:solidFill>
              </a:rPr>
              <a:t> подход в сфере управления персоналом и кадровой работы на государственной службе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Социальные конфликты (конфликт интересов) и механизмы их урегулирования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Формирование инновационных компетенций управленческих кадров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28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0"/>
            <a:ext cx="5076056" cy="1083295"/>
          </a:xfrm>
          <a:prstGeom prst="rect">
            <a:avLst/>
          </a:prstGeom>
          <a:gradFill rotWithShape="1">
            <a:gsLst>
              <a:gs pos="0">
                <a:srgbClr val="93CDDD"/>
              </a:gs>
              <a:gs pos="25000">
                <a:srgbClr val="93CDDD"/>
              </a:gs>
              <a:gs pos="42999">
                <a:srgbClr val="B7DEE8"/>
              </a:gs>
              <a:gs pos="57001">
                <a:srgbClr val="DBEEF4"/>
              </a:gs>
              <a:gs pos="100000">
                <a:srgbClr val="FFFFFF"/>
              </a:gs>
            </a:gsLst>
            <a:lin ang="0" scaled="1"/>
          </a:gra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49" name="Рисунок 1" descr="MXumZAPuaG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9687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7524328" y="58737"/>
            <a:ext cx="0" cy="993999"/>
          </a:xfrm>
          <a:prstGeom prst="line">
            <a:avLst/>
          </a:prstGeom>
          <a:noFill/>
          <a:ln w="15875">
            <a:solidFill>
              <a:srgbClr val="318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ле 5"/>
          <p:cNvSpPr txBox="1">
            <a:spLocks noChangeArrowheads="1"/>
          </p:cNvSpPr>
          <p:nvPr/>
        </p:nvSpPr>
        <p:spPr bwMode="auto">
          <a:xfrm>
            <a:off x="5364088" y="58737"/>
            <a:ext cx="1983730" cy="136361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25000">
                <a:srgbClr val="FFFFFF"/>
              </a:gs>
              <a:gs pos="42999">
                <a:srgbClr val="FFFFFF"/>
              </a:gs>
              <a:gs pos="57001">
                <a:srgbClr val="FFFFFF"/>
              </a:gs>
              <a:gs pos="100000">
                <a:srgbClr val="FFFFFF"/>
              </a:gs>
            </a:gsLst>
            <a:lin ang="0" scaled="1"/>
          </a:gra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Центр развития инновационных компетенций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СибИУ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РАНХиГС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250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	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3716" y="1102439"/>
            <a:ext cx="8229600" cy="627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Бренд Центра карьеры: буклет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" name="Содержимое 3" descr="Буклет Центра Карьеры_2.jpg"/>
          <p:cNvPicPr>
            <a:picLocks noChangeAspect="1"/>
          </p:cNvPicPr>
          <p:nvPr/>
        </p:nvPicPr>
        <p:blipFill>
          <a:blip r:embed="rId3" cstate="print"/>
          <a:srcRect l="2363" t="37250" r="2363" b="2771"/>
          <a:stretch>
            <a:fillRect/>
          </a:stretch>
        </p:blipFill>
        <p:spPr>
          <a:xfrm>
            <a:off x="1142976" y="1730340"/>
            <a:ext cx="7286676" cy="51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1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0"/>
            <a:ext cx="5076056" cy="1083295"/>
          </a:xfrm>
          <a:prstGeom prst="rect">
            <a:avLst/>
          </a:prstGeom>
          <a:gradFill rotWithShape="1">
            <a:gsLst>
              <a:gs pos="0">
                <a:srgbClr val="93CDDD"/>
              </a:gs>
              <a:gs pos="25000">
                <a:srgbClr val="93CDDD"/>
              </a:gs>
              <a:gs pos="42999">
                <a:srgbClr val="B7DEE8"/>
              </a:gs>
              <a:gs pos="57001">
                <a:srgbClr val="DBEEF4"/>
              </a:gs>
              <a:gs pos="100000">
                <a:srgbClr val="FFFFFF"/>
              </a:gs>
            </a:gsLst>
            <a:lin ang="0" scaled="1"/>
          </a:gra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8272"/>
            <a:ext cx="4572000" cy="69492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Профориентация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9" name="Рисунок 1" descr="MXumZAPuaG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9687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7524328" y="58737"/>
            <a:ext cx="0" cy="993999"/>
          </a:xfrm>
          <a:prstGeom prst="line">
            <a:avLst/>
          </a:prstGeom>
          <a:noFill/>
          <a:ln w="15875">
            <a:solidFill>
              <a:srgbClr val="318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ле 5"/>
          <p:cNvSpPr txBox="1">
            <a:spLocks noChangeArrowheads="1"/>
          </p:cNvSpPr>
          <p:nvPr/>
        </p:nvSpPr>
        <p:spPr bwMode="auto">
          <a:xfrm>
            <a:off x="5364088" y="58737"/>
            <a:ext cx="1983730" cy="136361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25000">
                <a:srgbClr val="FFFFFF"/>
              </a:gs>
              <a:gs pos="42999">
                <a:srgbClr val="FFFFFF"/>
              </a:gs>
              <a:gs pos="57001">
                <a:srgbClr val="FFFFFF"/>
              </a:gs>
              <a:gs pos="100000">
                <a:srgbClr val="FFFFFF"/>
              </a:gs>
            </a:gsLst>
            <a:lin ang="0" scaled="1"/>
          </a:gra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Центр развития инновационных компетенций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СибИУ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РАНХиГС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250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	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58080" y="1037724"/>
            <a:ext cx="688197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Участники волонтерского движения – студенты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3 и 4 курса специальности «Управление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персоналом»,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проводят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научные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профориентационные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исследования в школах города после обучения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психологом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Центра развития профессиональной карьеры Новосибирской области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01985" y="1483405"/>
            <a:ext cx="2165759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400" b="1" dirty="0"/>
              <a:t>Участники команды: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000" i="1" dirty="0" err="1" smtClean="0"/>
              <a:t>Кизюн</a:t>
            </a:r>
            <a:r>
              <a:rPr lang="ru-RU" sz="2000" i="1" dirty="0" smtClean="0"/>
              <a:t> А., </a:t>
            </a:r>
            <a:r>
              <a:rPr lang="ru-RU" sz="2000" i="1" dirty="0" err="1" smtClean="0"/>
              <a:t>Семенюк</a:t>
            </a:r>
            <a:r>
              <a:rPr lang="ru-RU" sz="2000" i="1" dirty="0" smtClean="0"/>
              <a:t> И., Бескровная А., Перелыгина И., Шик Г., Ведерникова В., </a:t>
            </a:r>
            <a:r>
              <a:rPr lang="ru-RU" sz="2000" i="1" dirty="0" err="1" smtClean="0"/>
              <a:t>Королькова</a:t>
            </a:r>
            <a:r>
              <a:rPr lang="ru-RU" sz="2000" i="1" dirty="0" smtClean="0"/>
              <a:t> Т., </a:t>
            </a:r>
            <a:r>
              <a:rPr lang="ru-RU" sz="2000" i="1" dirty="0" err="1" smtClean="0"/>
              <a:t>Базалей</a:t>
            </a:r>
            <a:r>
              <a:rPr lang="ru-RU" sz="2000" i="1" dirty="0" smtClean="0"/>
              <a:t> К., </a:t>
            </a:r>
            <a:r>
              <a:rPr lang="ru-RU" sz="2000" i="1" dirty="0" err="1" smtClean="0"/>
              <a:t>Недзелюк</a:t>
            </a:r>
            <a:r>
              <a:rPr lang="ru-RU" sz="2000" i="1" dirty="0" smtClean="0"/>
              <a:t> К., Москвина Е., </a:t>
            </a:r>
            <a:r>
              <a:rPr lang="ru-RU" sz="2000" i="1" dirty="0" err="1" smtClean="0"/>
              <a:t>Герцель</a:t>
            </a:r>
            <a:r>
              <a:rPr lang="ru-RU" sz="2000" i="1" dirty="0" smtClean="0"/>
              <a:t> А., Михальчук П., Кулагин А.</a:t>
            </a:r>
            <a:endParaRPr lang="ru-RU" sz="2000" i="1" dirty="0"/>
          </a:p>
        </p:txBody>
      </p:sp>
      <p:pic>
        <p:nvPicPr>
          <p:cNvPr id="12" name="Picture 2" descr="C:\Users\-\Downloads\1 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18032"/>
            <a:ext cx="5574406" cy="4180805"/>
          </a:xfrm>
          <a:prstGeom prst="rect">
            <a:avLst/>
          </a:prstGeom>
          <a:noFill/>
          <a:ln w="444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80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Рисунок 1" descr="C:\Users\Юлия\Desktop\IMAG0499.jp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3596" r="2399" b="5931"/>
          <a:stretch/>
        </p:blipFill>
        <p:spPr bwMode="auto">
          <a:xfrm>
            <a:off x="4283968" y="1700808"/>
            <a:ext cx="3709780" cy="2345758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Рисунок 5" descr="C:\Users\User\Downloads\классы\DSCN07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4216"/>
            <a:ext cx="3112802" cy="2336305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Рисунок 8" descr="C:\Users\User\Desktop\QPuwv2r6u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64793"/>
            <a:ext cx="3709780" cy="2524935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Рисунок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61048"/>
            <a:ext cx="3083756" cy="2309163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218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127248" y="3903798"/>
            <a:ext cx="3810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400" b="1" dirty="0" err="1" smtClean="0"/>
              <a:t>Профдиагностика</a:t>
            </a:r>
            <a:r>
              <a:rPr lang="ru-RU" sz="2400" b="1" dirty="0" smtClean="0"/>
              <a:t> студентов 1 курса : </a:t>
            </a:r>
          </a:p>
          <a:p>
            <a:pPr algn="just"/>
            <a:r>
              <a:rPr lang="ru-RU" sz="2400" b="1" dirty="0" smtClean="0"/>
              <a:t> </a:t>
            </a:r>
            <a:r>
              <a:rPr lang="ru-RU" sz="2400" dirty="0" smtClean="0"/>
              <a:t>мы</a:t>
            </a:r>
            <a:r>
              <a:rPr lang="ru-RU" sz="2400" b="1" dirty="0" smtClean="0"/>
              <a:t> </a:t>
            </a:r>
            <a:r>
              <a:rPr lang="ru-RU" sz="2400" dirty="0" smtClean="0"/>
              <a:t>изучаем </a:t>
            </a:r>
            <a:r>
              <a:rPr lang="ru-RU" sz="2400" dirty="0"/>
              <a:t>их </a:t>
            </a:r>
            <a:r>
              <a:rPr lang="ru-RU" sz="2400" dirty="0" smtClean="0"/>
              <a:t>профпригодность к профессии, проводим с ними  </a:t>
            </a:r>
            <a:r>
              <a:rPr lang="ru-RU" sz="2400" dirty="0" err="1" smtClean="0"/>
              <a:t>профориентационные</a:t>
            </a:r>
            <a:r>
              <a:rPr lang="ru-RU" sz="2400" dirty="0" smtClean="0"/>
              <a:t> </a:t>
            </a:r>
            <a:r>
              <a:rPr lang="ru-RU" sz="2400" dirty="0"/>
              <a:t>деловые игры. </a:t>
            </a:r>
          </a:p>
        </p:txBody>
      </p:sp>
      <p:pic>
        <p:nvPicPr>
          <p:cNvPr id="5" name="Picture 9" descr="D:\Ариша\СибАГС\ФОТО мероприятия\Семинар с первокурсниками 1\1 4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821" y="1275941"/>
            <a:ext cx="3508648" cy="263148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Ариша\СибАГС\ФОТО мероприятия\Семинар с первокурсниками 1\1 3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4"/>
          <a:stretch/>
        </p:blipFill>
        <p:spPr bwMode="auto">
          <a:xfrm>
            <a:off x="4211960" y="4186946"/>
            <a:ext cx="4584509" cy="2480692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Ариша\СибАГС\ФОТО мероприятия\Семинар с первокурсниками 1\1 4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508648" cy="263148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274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 l="4003" t="9091" r="2246" b="3636"/>
          <a:stretch>
            <a:fillRect/>
          </a:stretch>
        </p:blipFill>
        <p:spPr bwMode="auto">
          <a:xfrm>
            <a:off x="3538286" y="1147923"/>
            <a:ext cx="5605714" cy="573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0"/>
            <a:ext cx="5076056" cy="1083295"/>
          </a:xfrm>
          <a:prstGeom prst="rect">
            <a:avLst/>
          </a:prstGeom>
          <a:gradFill rotWithShape="1">
            <a:gsLst>
              <a:gs pos="0">
                <a:srgbClr val="93CDDD"/>
              </a:gs>
              <a:gs pos="25000">
                <a:srgbClr val="93CDDD"/>
              </a:gs>
              <a:gs pos="42999">
                <a:srgbClr val="B7DEE8"/>
              </a:gs>
              <a:gs pos="57001">
                <a:srgbClr val="DBEEF4"/>
              </a:gs>
              <a:gs pos="100000">
                <a:srgbClr val="FFFFFF"/>
              </a:gs>
            </a:gsLst>
            <a:lin ang="0" scaled="1"/>
          </a:gra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93" y="58737"/>
            <a:ext cx="4572000" cy="6949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Международные отношения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9" name="Рисунок 1" descr="MXumZAPuaG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9687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7524328" y="58737"/>
            <a:ext cx="0" cy="993999"/>
          </a:xfrm>
          <a:prstGeom prst="line">
            <a:avLst/>
          </a:prstGeom>
          <a:noFill/>
          <a:ln w="15875">
            <a:solidFill>
              <a:srgbClr val="318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ле 5"/>
          <p:cNvSpPr txBox="1">
            <a:spLocks noChangeArrowheads="1"/>
          </p:cNvSpPr>
          <p:nvPr/>
        </p:nvSpPr>
        <p:spPr bwMode="auto">
          <a:xfrm>
            <a:off x="5364088" y="58737"/>
            <a:ext cx="1983730" cy="136361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25000">
                <a:srgbClr val="FFFFFF"/>
              </a:gs>
              <a:gs pos="42999">
                <a:srgbClr val="FFFFFF"/>
              </a:gs>
              <a:gs pos="57001">
                <a:srgbClr val="FFFFFF"/>
              </a:gs>
              <a:gs pos="100000">
                <a:srgbClr val="FFFFFF"/>
              </a:gs>
            </a:gsLst>
            <a:lin ang="0" scaled="1"/>
          </a:gra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Центр развития инновационных компетенций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СибИУ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РАНХиГС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250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	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07504" y="1628800"/>
            <a:ext cx="3744416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 Выполнен перевод материалов ЦРИК на английский язык</a:t>
            </a:r>
          </a:p>
        </p:txBody>
      </p:sp>
    </p:spTree>
    <p:extLst>
      <p:ext uri="{BB962C8B-B14F-4D97-AF65-F5344CB8AC3E}">
        <p14:creationId xmlns:p14="http://schemas.microsoft.com/office/powerpoint/2010/main" val="297344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0"/>
            <a:ext cx="5076056" cy="1083295"/>
          </a:xfrm>
          <a:prstGeom prst="rect">
            <a:avLst/>
          </a:prstGeom>
          <a:gradFill rotWithShape="1">
            <a:gsLst>
              <a:gs pos="0">
                <a:srgbClr val="93CDDD"/>
              </a:gs>
              <a:gs pos="25000">
                <a:srgbClr val="93CDDD"/>
              </a:gs>
              <a:gs pos="42999">
                <a:srgbClr val="B7DEE8"/>
              </a:gs>
              <a:gs pos="57001">
                <a:srgbClr val="DBEEF4"/>
              </a:gs>
              <a:gs pos="100000">
                <a:srgbClr val="FFFFFF"/>
              </a:gs>
            </a:gsLst>
            <a:lin ang="0" scaled="1"/>
          </a:gra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4005064"/>
            <a:ext cx="6228184" cy="2852936"/>
          </a:xfrm>
        </p:spPr>
        <p:txBody>
          <a:bodyPr anchor="t"/>
          <a:lstStyle/>
          <a:p>
            <a:pPr algn="l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83295"/>
            <a:ext cx="7524328" cy="6949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49" name="Рисунок 1" descr="MXumZAPuaG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9687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7524328" y="58737"/>
            <a:ext cx="0" cy="993999"/>
          </a:xfrm>
          <a:prstGeom prst="line">
            <a:avLst/>
          </a:prstGeom>
          <a:noFill/>
          <a:ln w="15875">
            <a:solidFill>
              <a:srgbClr val="318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ле 5"/>
          <p:cNvSpPr txBox="1">
            <a:spLocks noChangeArrowheads="1"/>
          </p:cNvSpPr>
          <p:nvPr/>
        </p:nvSpPr>
        <p:spPr bwMode="auto">
          <a:xfrm>
            <a:off x="5364088" y="58737"/>
            <a:ext cx="1983730" cy="136361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25000">
                <a:srgbClr val="FFFFFF"/>
              </a:gs>
              <a:gs pos="42999">
                <a:srgbClr val="FFFFFF"/>
              </a:gs>
              <a:gs pos="57001">
                <a:srgbClr val="FFFFFF"/>
              </a:gs>
              <a:gs pos="100000">
                <a:srgbClr val="FFFFFF"/>
              </a:gs>
            </a:gsLst>
            <a:lin ang="0" scaled="1"/>
          </a:gra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Центр развития инновационных компетенций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СибИУ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РАНХиГС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250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	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-7422" y="1482152"/>
            <a:ext cx="5462655" cy="5389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Проведен </a:t>
            </a:r>
            <a:r>
              <a:rPr lang="ru-RU" b="1" dirty="0" err="1" smtClean="0">
                <a:solidFill>
                  <a:schemeClr val="tx1"/>
                </a:solidFill>
              </a:rPr>
              <a:t>вебинар</a:t>
            </a:r>
            <a:r>
              <a:rPr lang="ru-RU" b="1" dirty="0" smtClean="0">
                <a:solidFill>
                  <a:schemeClr val="tx1"/>
                </a:solidFill>
              </a:rPr>
              <a:t> (на англ. языке) между студентами </a:t>
            </a:r>
            <a:r>
              <a:rPr lang="ru-RU" b="1" dirty="0" err="1" smtClean="0">
                <a:solidFill>
                  <a:schemeClr val="tx1"/>
                </a:solidFill>
              </a:rPr>
              <a:t>СибИУ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РАНХиГС</a:t>
            </a:r>
            <a:r>
              <a:rPr lang="ru-RU" b="1" dirty="0" smtClean="0">
                <a:solidFill>
                  <a:schemeClr val="tx1"/>
                </a:solidFill>
              </a:rPr>
              <a:t> и профессором университета Западной Каролины (США) Полом </a:t>
            </a:r>
            <a:r>
              <a:rPr lang="ru-RU" b="1" dirty="0" err="1" smtClean="0">
                <a:solidFill>
                  <a:schemeClr val="tx1"/>
                </a:solidFill>
              </a:rPr>
              <a:t>Дезендорфом</a:t>
            </a:r>
            <a:r>
              <a:rPr lang="ru-RU" b="1" dirty="0" smtClean="0">
                <a:solidFill>
                  <a:schemeClr val="tx1"/>
                </a:solidFill>
              </a:rPr>
              <a:t> на тему: «Социальные проекты как производственная практика студентов».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39817" y="1275231"/>
            <a:ext cx="3423289" cy="2568504"/>
          </a:xfrm>
          <a:prstGeom prst="rect">
            <a:avLst/>
          </a:prstGeom>
          <a:noFill/>
          <a:ln w="444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29273" y="4097592"/>
            <a:ext cx="3429024" cy="2571769"/>
          </a:xfrm>
          <a:prstGeom prst="rect">
            <a:avLst/>
          </a:prstGeom>
          <a:noFill/>
          <a:ln w="444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99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0"/>
            <a:ext cx="5076056" cy="1083295"/>
          </a:xfrm>
          <a:prstGeom prst="rect">
            <a:avLst/>
          </a:prstGeom>
          <a:gradFill rotWithShape="1">
            <a:gsLst>
              <a:gs pos="0">
                <a:srgbClr val="93CDDD"/>
              </a:gs>
              <a:gs pos="25000">
                <a:srgbClr val="93CDDD"/>
              </a:gs>
              <a:gs pos="42999">
                <a:srgbClr val="B7DEE8"/>
              </a:gs>
              <a:gs pos="57001">
                <a:srgbClr val="DBEEF4"/>
              </a:gs>
              <a:gs pos="100000">
                <a:srgbClr val="FFFFFF"/>
              </a:gs>
            </a:gsLst>
            <a:lin ang="0" scaled="1"/>
          </a:gra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4005064"/>
            <a:ext cx="6228184" cy="2852936"/>
          </a:xfrm>
        </p:spPr>
        <p:txBody>
          <a:bodyPr anchor="t"/>
          <a:lstStyle/>
          <a:p>
            <a:pPr algn="l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83295"/>
            <a:ext cx="7524328" cy="6949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49" name="Рисунок 1" descr="MXumZAPuaG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9687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7524328" y="58737"/>
            <a:ext cx="0" cy="993999"/>
          </a:xfrm>
          <a:prstGeom prst="line">
            <a:avLst/>
          </a:prstGeom>
          <a:noFill/>
          <a:ln w="15875">
            <a:solidFill>
              <a:srgbClr val="318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ле 5"/>
          <p:cNvSpPr txBox="1">
            <a:spLocks noChangeArrowheads="1"/>
          </p:cNvSpPr>
          <p:nvPr/>
        </p:nvSpPr>
        <p:spPr bwMode="auto">
          <a:xfrm>
            <a:off x="5364088" y="58737"/>
            <a:ext cx="1983730" cy="136361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25000">
                <a:srgbClr val="FFFFFF"/>
              </a:gs>
              <a:gs pos="42999">
                <a:srgbClr val="FFFFFF"/>
              </a:gs>
              <a:gs pos="57001">
                <a:srgbClr val="FFFFFF"/>
              </a:gs>
              <a:gs pos="100000">
                <a:srgbClr val="FFFFFF"/>
              </a:gs>
            </a:gsLst>
            <a:lin ang="0" scaled="1"/>
          </a:gra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Центр развития инновационных компетенций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СибИУ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РАНХиГС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250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	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0" y="1250950"/>
            <a:ext cx="4351204" cy="5274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chemeClr val="tx1"/>
                </a:solidFill>
              </a:rPr>
              <a:t>Собраны  материалы о Центрах карьеры, функционирующих на базе зарубежных вузов 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/>
          <a:srcRect l="24641" t="8378" r="20694" b="3004"/>
          <a:stretch/>
        </p:blipFill>
        <p:spPr bwMode="auto">
          <a:xfrm>
            <a:off x="4351203" y="1099355"/>
            <a:ext cx="4455217" cy="577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6094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0"/>
            <a:ext cx="5076056" cy="1083295"/>
          </a:xfrm>
          <a:prstGeom prst="rect">
            <a:avLst/>
          </a:prstGeom>
          <a:gradFill rotWithShape="1">
            <a:gsLst>
              <a:gs pos="0">
                <a:srgbClr val="93CDDD"/>
              </a:gs>
              <a:gs pos="25000">
                <a:srgbClr val="93CDDD"/>
              </a:gs>
              <a:gs pos="42999">
                <a:srgbClr val="B7DEE8"/>
              </a:gs>
              <a:gs pos="57001">
                <a:srgbClr val="DBEEF4"/>
              </a:gs>
              <a:gs pos="100000">
                <a:srgbClr val="FFFFFF"/>
              </a:gs>
            </a:gsLst>
            <a:lin ang="0" scaled="1"/>
          </a:gra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079" y="1814190"/>
            <a:ext cx="9166158" cy="4174758"/>
          </a:xfrm>
        </p:spPr>
        <p:txBody>
          <a:bodyPr anchor="t">
            <a:noAutofit/>
          </a:bodyPr>
          <a:lstStyle/>
          <a:p>
            <a:pPr algn="l"/>
            <a:r>
              <a:rPr lang="ru-RU" sz="2000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Разработан сайт Службы содействия занятости  студентов </a:t>
            </a:r>
            <a:r>
              <a:rPr lang="ru-RU" sz="2000" b="1" spc="-15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СибИУ</a:t>
            </a: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15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РАНХиГС</a:t>
            </a: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000" b="1" spc="-1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Бренд Центра </a:t>
            </a: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карьеры. </a:t>
            </a:r>
            <a:b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Все студенты – участники  и призеры МНСК и СНК   «Интеллектуальный потенциал </a:t>
            </a:r>
            <a:r>
              <a:rPr lang="ru-RU" sz="2000" b="1" spc="-1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Сибири» </a:t>
            </a: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- 2011 </a:t>
            </a:r>
            <a:r>
              <a:rPr lang="ru-RU" sz="2000" b="1" spc="-1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2014</a:t>
            </a:r>
            <a:b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3.Победа  команды студентов в Открытом конкурсе научных работ студентов вузов в 2010 году.  </a:t>
            </a:r>
            <a:b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Большая Золотая медаль «УЧСИБ-2011».</a:t>
            </a:r>
            <a:b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5.Первое место в конкурсе вузов  «Уникальный ресурс Сибири» -2012</a:t>
            </a:r>
            <a:b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6. Победа в  </a:t>
            </a:r>
            <a:r>
              <a:rPr lang="ru-RU" sz="2000" b="1" spc="-1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полуфинале конкурса «Малая Родина»-2012</a:t>
            </a: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7. Конкурс </a:t>
            </a:r>
            <a:r>
              <a:rPr lang="ru-RU" sz="2000" b="1" spc="-15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РАНХиГС</a:t>
            </a: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«Бренд  Центра </a:t>
            </a:r>
            <a:r>
              <a:rPr lang="ru-RU" sz="2000" b="1" spc="-1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карьеры</a:t>
            </a: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- второе место, </a:t>
            </a:r>
            <a:r>
              <a:rPr lang="ru-RU" sz="2000" b="1" spc="-1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2013</a:t>
            </a: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8. Конкурс </a:t>
            </a:r>
            <a:r>
              <a:rPr lang="ru-RU" sz="2000" b="1" spc="-15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РАНХиГС</a:t>
            </a:r>
            <a:r>
              <a:rPr lang="ru-RU" sz="2000" b="1" spc="-1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«Практики карьеры» -3 место; «Образовательные инновации»</a:t>
            </a:r>
            <a:r>
              <a:rPr lang="ru-RU" sz="2000" b="1" spc="-1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- 3 место.</a:t>
            </a:r>
            <a:r>
              <a:rPr lang="ru-RU" sz="2000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000" spc="-1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Работа в научных проектах продолжается! 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22" y="1142032"/>
            <a:ext cx="7524328" cy="50450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Достижения команды студентов проекта ЦРИК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049" name="Рисунок 1" descr="MXumZAPuaG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9687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7524328" y="58737"/>
            <a:ext cx="0" cy="993999"/>
          </a:xfrm>
          <a:prstGeom prst="line">
            <a:avLst/>
          </a:prstGeom>
          <a:noFill/>
          <a:ln w="15875">
            <a:solidFill>
              <a:srgbClr val="318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ле 5"/>
          <p:cNvSpPr txBox="1">
            <a:spLocks noChangeArrowheads="1"/>
          </p:cNvSpPr>
          <p:nvPr/>
        </p:nvSpPr>
        <p:spPr bwMode="auto">
          <a:xfrm>
            <a:off x="5364088" y="58737"/>
            <a:ext cx="1983730" cy="9748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25000">
                <a:srgbClr val="FFFFFF"/>
              </a:gs>
              <a:gs pos="42999">
                <a:srgbClr val="FFFFFF"/>
              </a:gs>
              <a:gs pos="57001">
                <a:srgbClr val="FFFFFF"/>
              </a:gs>
              <a:gs pos="100000">
                <a:srgbClr val="FFFFFF"/>
              </a:gs>
            </a:gsLst>
            <a:lin ang="0" scaled="1"/>
          </a:gra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Центр развития инновационных компетенций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СибИУ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РАНХиГС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250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	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91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Научно-исследовательская  и проектная работа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13995"/>
          </a:xfrm>
        </p:spPr>
        <p:txBody>
          <a:bodyPr>
            <a:noAutofit/>
          </a:bodyPr>
          <a:lstStyle/>
          <a:p>
            <a:pPr lvl="0" algn="just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2002—2004г. - научный руководитель Международного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Европейско-Американского проекта «Внедрение альтернативных методов разрешения социальных конфликтов в практику деятельности государственных служащих» по гранту  NASPAA-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NISPAcee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2006г. - руководитель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научно-исследовательской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(НИР) на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тему: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«Оценка эффективности стажировки преподавателей в органах государственной власти и местного самоуправления: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и перспективы» </a:t>
            </a:r>
          </a:p>
          <a:p>
            <a:pPr lvl="0" algn="just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2008-2009г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.– научный руководитель проекта по внутреннему конкурсу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научно-исследовательской работы со студентами (НИРС)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СибАГС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тему: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профессиональных компетенций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-менеджера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algn="just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2008г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НИР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«Конфликт интересов на государственной гражданской службе» (совместно с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Хансом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Ригером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экспертом </a:t>
            </a:r>
            <a:r>
              <a:rPr lang="en-US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NISPAcee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2009г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победитель конкурса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научно-исследовательских работ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СибАГС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тему: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«Социальные конфликты в сфере государственного управления и на государственной гражданской службе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46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Научно-исследовательская  и проектная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31631"/>
            <a:ext cx="8229600" cy="5426369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2009-2010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.-руководитель НИР на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тему: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«Оценка эффективности подготовки выпускников вуза  работодателями и выпускниками»</a:t>
            </a:r>
          </a:p>
          <a:p>
            <a:pPr algn="just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2010 г. – руководитель   трех научно – исследовательских работ студентов - победителей Открытого Всероссийского конкурса научных работ студентов вузов.</a:t>
            </a:r>
          </a:p>
          <a:p>
            <a:pPr algn="just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2010–2012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.–научный руководитель команды проекта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гранту Правительства НСО «Создание Центра развития инновационных компетенций (ЦРИК) для формирования молодежного кадрового резерва для государственной службы и местного самоуправления»  в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СибАГС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Большая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 медаль выставки  «УЧСИБ-2011» (г. Новосибирск) за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научно-исследовательский проект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«Технология проектного обучения как средство формирования профессиональных компетенций студентов и выпускников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СибАГС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в течение 10 лет.</a:t>
            </a:r>
          </a:p>
          <a:p>
            <a:pPr algn="just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2011г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победитель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НИРС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СибАГС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руководству научно-исследовательской работой студентов на тему: «Формирование научно-исследовательских компетенций студентов вуза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8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Научно-исследовательская  и </a:t>
            </a:r>
            <a:r>
              <a:rPr lang="ru-RU" dirty="0" smtClean="0">
                <a:solidFill>
                  <a:srgbClr val="C00000"/>
                </a:solidFill>
              </a:rPr>
              <a:t>проектная </a:t>
            </a:r>
            <a:r>
              <a:rPr lang="ru-RU" dirty="0">
                <a:solidFill>
                  <a:srgbClr val="C00000"/>
                </a:solidFill>
              </a:rPr>
              <a:t>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2012г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победитель внутреннего конкурса НИР 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СибИУ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РАНХиГС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тему: «Формирование профессиональных компетенций выпускников: принципы, подходы, технологии».</a:t>
            </a:r>
          </a:p>
          <a:p>
            <a:pPr algn="just">
              <a:lnSpc>
                <a:spcPct val="120000"/>
              </a:lnSpc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май -  руководитель 4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студенческих команд 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4 номинациях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«Практики карьеры» 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РАНХиГС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дипломант конкурса в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номинации «Бренд Центра карьеры».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2013г., октябрь – руководитель команды- победителя конкурса НИР среди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 филиалов  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РАНХиГС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 «Формирование инновационных компетенций молодежного кадрового резерва студентов: принципы, подходы, технологии»</a:t>
            </a:r>
          </a:p>
          <a:p>
            <a:pPr algn="just">
              <a:lnSpc>
                <a:spcPct val="120000"/>
              </a:lnSpc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2014г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июнь - 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призер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конкурсов  проектов 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РАНХиГС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номинациях «Практики карьеры» и «Образовательные инновации».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057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60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Студенты - участники всех этих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научно-исследовательских и прикладных проектов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2"/>
                </a:solidFill>
              </a:rPr>
              <a:t>Студенты участвуют во всех перечисленных мною научных проектах  как менеджеры студенческих команд и исполнители проектов, ежегодно презентуя результаты исследований на научных конференциях и получая призовые места, дипломы и грамоты.  </a:t>
            </a:r>
            <a:endParaRPr lang="ru-RU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Далее – краткий фотоотчет об участии  студентов в научных проектах Черняк Татьяны Владимировны </a:t>
            </a:r>
          </a:p>
        </p:txBody>
      </p:sp>
    </p:spTree>
    <p:extLst>
      <p:ext uri="{BB962C8B-B14F-4D97-AF65-F5344CB8AC3E}">
        <p14:creationId xmlns:p14="http://schemas.microsoft.com/office/powerpoint/2010/main" val="3654080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50000"/>
                    </a14:imgEffect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80717"/>
            <a:ext cx="7772400" cy="769441"/>
          </a:xfrm>
          <a:noFill/>
        </p:spPr>
        <p:txBody>
          <a:bodyPr>
            <a:noAutofit/>
          </a:bodyPr>
          <a:lstStyle/>
          <a:p>
            <a:r>
              <a:rPr lang="ru-RU" sz="8000" b="1" dirty="0" smtClean="0">
                <a:ln w="539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53805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Проект</a:t>
            </a:r>
            <a:br>
              <a:rPr lang="ru-RU" sz="8000" b="1" dirty="0" smtClean="0">
                <a:ln w="539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53805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ln w="539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53805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Центр развития инновационных компетенций (ЦРИК</a:t>
            </a:r>
            <a:r>
              <a:rPr lang="ru-RU" sz="4800" b="1" dirty="0" smtClean="0">
                <a:ln w="539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53805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ru-RU" sz="8000" b="1" dirty="0">
              <a:ln w="53975">
                <a:solidFill>
                  <a:schemeClr val="accent6">
                    <a:lumMod val="50000"/>
                  </a:schemeClr>
                </a:solidFill>
              </a:ln>
              <a:solidFill>
                <a:srgbClr val="753805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5661248"/>
            <a:ext cx="3368280" cy="1188985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Служба содействия </a:t>
            </a:r>
          </a:p>
          <a:p>
            <a:pPr algn="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занятости и трудоустройству </a:t>
            </a:r>
          </a:p>
          <a:p>
            <a:pPr algn="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студентов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СибИУ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РАНХиГС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3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4104456" cy="3649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ЦРИК: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 numCol="2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Руководитель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 Черняк Татьяна Владимировна,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к.соц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н., доцент кафедры  управления персоналом; начальник отдела организации практики студентов, трудоустройства и связи с выпускниками; руководитель Службы содействия занятости студентов и трудоустройства выпускников; руководитель ЦРИК и Школы молодежного кадрового резерва студентов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СибИУ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РАНХиГС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Преподаватели: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Аверченко Л.К., к.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филос.н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., профессор кафедры  управления персоналом;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Богдан Н.Н., к.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соц.н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., доцент кафедры управления персоналом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Алферов В. М.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к.эк.н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., доцент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Доронина И.В.,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к.псих.н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., психолог проекта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Консультанты: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Малышев А.Ю., профессор кафедры политических наук и технологий;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Беленко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М. П., старший преподаватель кафедры политических наук и технологий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Рычагова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О.Е., доцент кафедры гражданского права и процесса – консультант по вопросам  трудового права;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Балыкина Ю.С., аспирантка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СибИУ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РАНХиГС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Участники ЦРИК: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Студенты 5 курса: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r>
              <a:rPr lang="ru-RU" sz="1600" dirty="0" err="1">
                <a:latin typeface="Arial" pitchFamily="34" charset="0"/>
                <a:cs typeface="Arial" pitchFamily="34" charset="0"/>
              </a:rPr>
              <a:t>Дуплина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Ольга Александровна – гр. 08114, 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ru-RU" sz="1600" dirty="0" err="1">
                <a:latin typeface="Arial" pitchFamily="34" charset="0"/>
                <a:cs typeface="Arial" pitchFamily="34" charset="0"/>
              </a:rPr>
              <a:t>Дармешкина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Александра Владимировна – гр. 08114, 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Литвиненко Ольга Анатольевна – гр. 08114, 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Лупова Евгения Анатольевна – гр. 08114, 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Петрова Дарья Павловна – гр. 08114, 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Федюшкина Мария Сергеевна – гр. 08114,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Студенты 4 курса: 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Волкова Алена Викторовна – гр. 09118, 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Мурашова Арина Викторовна – гр. 09118, 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Новикова Варвара Вячеславовна – гр. 09117, 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Рогаченко Ксения Олеговна – гр. 09119, 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ru-RU" sz="1600" dirty="0" err="1">
                <a:latin typeface="Arial" pitchFamily="34" charset="0"/>
                <a:cs typeface="Arial" pitchFamily="34" charset="0"/>
              </a:rPr>
              <a:t>Рябинова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Екатерина Константиновна – гр. 09119, 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Середина Кристина Сергеевна – гр. 09118, 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Цаца Юлия Сергеевна – гр. 09135,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Цепаева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Анастасия Николаевна – гр. 09117, 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ru-RU" sz="1600" dirty="0" err="1">
                <a:latin typeface="Arial" pitchFamily="34" charset="0"/>
                <a:cs typeface="Arial" pitchFamily="34" charset="0"/>
              </a:rPr>
              <a:t>Язовских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Кира Андреевна – гр. 09117, 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Катаев Илья Васильевич - гр. 09134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3446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0"/>
            <a:ext cx="5076056" cy="1083295"/>
          </a:xfrm>
          <a:prstGeom prst="rect">
            <a:avLst/>
          </a:prstGeom>
          <a:gradFill rotWithShape="1">
            <a:gsLst>
              <a:gs pos="0">
                <a:srgbClr val="93CDDD"/>
              </a:gs>
              <a:gs pos="25000">
                <a:srgbClr val="93CDDD"/>
              </a:gs>
              <a:gs pos="42999">
                <a:srgbClr val="B7DEE8"/>
              </a:gs>
              <a:gs pos="57001">
                <a:srgbClr val="DBEEF4"/>
              </a:gs>
              <a:gs pos="100000">
                <a:srgbClr val="FFFFFF"/>
              </a:gs>
            </a:gsLst>
            <a:lin ang="0" scaled="1"/>
          </a:gra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81088"/>
            <a:ext cx="7560840" cy="21868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результаты</a:t>
            </a:r>
          </a:p>
          <a:p>
            <a:pPr>
              <a:spcBef>
                <a:spcPts val="0"/>
              </a:spcBef>
            </a:pPr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деятельности команды студентов научно-исследовательского проекта  ЦРИК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Рисунок 1" descr="MXumZAPuaG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9687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7524328" y="58737"/>
            <a:ext cx="0" cy="993999"/>
          </a:xfrm>
          <a:prstGeom prst="line">
            <a:avLst/>
          </a:prstGeom>
          <a:noFill/>
          <a:ln w="15875">
            <a:solidFill>
              <a:srgbClr val="318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ле 5"/>
          <p:cNvSpPr txBox="1">
            <a:spLocks noChangeArrowheads="1"/>
          </p:cNvSpPr>
          <p:nvPr/>
        </p:nvSpPr>
        <p:spPr bwMode="auto">
          <a:xfrm>
            <a:off x="5364088" y="58737"/>
            <a:ext cx="1983730" cy="136361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25000">
                <a:srgbClr val="FFFFFF"/>
              </a:gs>
              <a:gs pos="42999">
                <a:srgbClr val="FFFFFF"/>
              </a:gs>
              <a:gs pos="57001">
                <a:srgbClr val="FFFFFF"/>
              </a:gs>
              <a:gs pos="100000">
                <a:srgbClr val="FFFFFF"/>
              </a:gs>
            </a:gsLst>
            <a:lin ang="0" scaled="1"/>
          </a:gra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Центр развития инновационных компетенций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СибИУ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РАНХиГС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250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	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0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1004</Words>
  <Application>Microsoft Office PowerPoint</Application>
  <PresentationFormat>Экран (4:3)</PresentationFormat>
  <Paragraphs>166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Book Antiqua</vt:lpstr>
      <vt:lpstr>Calibri</vt:lpstr>
      <vt:lpstr>Times New Roman</vt:lpstr>
      <vt:lpstr>Тема Office</vt:lpstr>
      <vt:lpstr>Научно-исследовательская и  проектная работа  со студентами</vt:lpstr>
      <vt:lpstr>Сфера научных интересов</vt:lpstr>
      <vt:lpstr>Научно-исследовательская  и проектная работа</vt:lpstr>
      <vt:lpstr>Научно-исследовательская  и проектная работа</vt:lpstr>
      <vt:lpstr>Научно-исследовательская  и проектная работа</vt:lpstr>
      <vt:lpstr>Студенты - участники всех этих  научно-исследовательских и прикладных проектов </vt:lpstr>
      <vt:lpstr>Проект Центр развития инновационных компетенций (ЦРИК)</vt:lpstr>
      <vt:lpstr>Команда ЦРИК: </vt:lpstr>
      <vt:lpstr> </vt:lpstr>
      <vt:lpstr>Сайт – полностью разработан командой проекта</vt:lpstr>
      <vt:lpstr> Наглядно представлена структура  команды ЦРИК</vt:lpstr>
      <vt:lpstr>Новая вкладка «Международное сотрудничество» </vt:lpstr>
      <vt:lpstr>Создана форма «Ленты новостей»</vt:lpstr>
      <vt:lpstr> Информация «Проекты для молодежи и студентов»</vt:lpstr>
      <vt:lpstr>Создано оформление и содержание информации Службы содействия занятости и трудоустройству студентов СибИУ РАНХиГС</vt:lpstr>
      <vt:lpstr> Новая вкладка «Школа «Технология успешного трудоустройства»</vt:lpstr>
      <vt:lpstr> Вкладка Проект «Уникальный ресурс Сибири»</vt:lpstr>
      <vt:lpstr> </vt:lpstr>
      <vt:lpstr> </vt:lpstr>
      <vt:lpstr> </vt:lpstr>
      <vt:lpstr> </vt:lpstr>
      <vt:lpstr>Презентация PowerPoint</vt:lpstr>
      <vt:lpstr>Презентация PowerPoint</vt:lpstr>
      <vt:lpstr> </vt:lpstr>
      <vt:lpstr> </vt:lpstr>
      <vt:lpstr> </vt:lpstr>
      <vt:lpstr>1. Разработан сайт Службы содействия занятости  студентов СибИУ РАНХиГС и Бренд Центра карьеры.  2. Все студенты – участники  и призеры МНСК и СНК   «Интеллектуальный потенциал Сибири» - 2011 -2014 3.Победа  команды студентов в Открытом конкурсе научных работ студентов вузов в 2010 году.   4. Большая Золотая медаль «УЧСИБ-2011». 5.Первое место в конкурсе вузов  «Уникальный ресурс Сибири» -2012 6. Победа в  полуфинале конкурса «Малая Родина»-2012. 7. Конкурс РАНХиГС  «Бренд  Центра карьеры» - второе место, 2013. 8. Конкурс РАНХиГС «Практики карьеры» -3 место; «Образовательные инновации» - 3 место.    Работа в научных проектах продолжается! 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ЦРИК 2012-2013</dc:title>
  <dc:creator>-</dc:creator>
  <cp:lastModifiedBy>Романова Мария Владимировна</cp:lastModifiedBy>
  <cp:revision>58</cp:revision>
  <dcterms:created xsi:type="dcterms:W3CDTF">2013-05-24T16:27:10Z</dcterms:created>
  <dcterms:modified xsi:type="dcterms:W3CDTF">2020-01-15T03:53:34Z</dcterms:modified>
</cp:coreProperties>
</file>