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309" r:id="rId3"/>
    <p:sldId id="315" r:id="rId4"/>
    <p:sldId id="316" r:id="rId5"/>
    <p:sldId id="317" r:id="rId6"/>
    <p:sldId id="318" r:id="rId7"/>
    <p:sldId id="319" r:id="rId8"/>
    <p:sldId id="310" r:id="rId9"/>
    <p:sldId id="322" r:id="rId10"/>
    <p:sldId id="312" r:id="rId11"/>
    <p:sldId id="313" r:id="rId12"/>
    <p:sldId id="323" r:id="rId13"/>
    <p:sldId id="270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E30"/>
    <a:srgbClr val="E4F6DE"/>
    <a:srgbClr val="BBE9AD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8" autoAdjust="0"/>
  </p:normalViewPr>
  <p:slideViewPr>
    <p:cSldViewPr>
      <p:cViewPr>
        <p:scale>
          <a:sx n="120" d="100"/>
          <a:sy n="120" d="100"/>
        </p:scale>
        <p:origin x="-84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Компании академпарка</c:v>
                </c:pt>
              </c:strCache>
            </c:strRef>
          </c:tx>
          <c:dPt>
            <c:idx val="1"/>
            <c:bubble3D val="0"/>
            <c:explosion val="10"/>
          </c:dPt>
          <c:dLbls>
            <c:dLbl>
              <c:idx val="1"/>
              <c:layout>
                <c:manualLayout>
                  <c:x val="-0.2033951649639873"/>
                  <c:y val="0.10127897753556239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dirty="0">
                        <a:solidFill>
                          <a:schemeClr val="bg1"/>
                        </a:solidFill>
                      </a:rPr>
                      <a:t>Инкубируемые </a:t>
                    </a:r>
                    <a:r>
                      <a:rPr lang="ru-RU" sz="1300" b="1" dirty="0" smtClean="0">
                        <a:solidFill>
                          <a:schemeClr val="bg1"/>
                        </a:solidFill>
                      </a:rPr>
                      <a:t>компании </a:t>
                    </a:r>
                    <a:endParaRPr lang="ru-RU" sz="1300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357801772452841E-3"/>
                  <c:y val="-0.1383390737636045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ИТ</a:t>
                    </a:r>
                  </a:p>
                  <a:p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80 компаний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8891649674845998"/>
                  <c:y val="-8.0037121804227979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>
                        <a:solidFill>
                          <a:schemeClr val="bg1"/>
                        </a:solidFill>
                      </a:rPr>
                      <a:t>Приборостроение</a:t>
                    </a:r>
                  </a:p>
                  <a:p>
                    <a:r>
                      <a:rPr lang="en-US" sz="900" dirty="0" smtClean="0">
                        <a:solidFill>
                          <a:schemeClr val="bg1"/>
                        </a:solidFill>
                      </a:rPr>
                      <a:t>58</a:t>
                    </a:r>
                    <a:r>
                      <a:rPr lang="ru-RU" sz="900" dirty="0" smtClean="0">
                        <a:solidFill>
                          <a:schemeClr val="bg1"/>
                        </a:solidFill>
                      </a:rPr>
                      <a:t> компаний</a:t>
                    </a:r>
                    <a:endParaRPr lang="en-US" sz="9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0277702971020115"/>
                  <c:y val="0.16847177330881358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err="1" smtClean="0">
                        <a:solidFill>
                          <a:schemeClr val="bg1"/>
                        </a:solidFill>
                      </a:rPr>
                      <a:t>Нанотехнологии</a:t>
                    </a:r>
                    <a:r>
                      <a:rPr lang="ru-RU" sz="900" dirty="0" smtClean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r>
                      <a:rPr lang="en-US" sz="900" dirty="0" smtClean="0">
                        <a:solidFill>
                          <a:schemeClr val="bg1"/>
                        </a:solidFill>
                      </a:rPr>
                      <a:t>59</a:t>
                    </a:r>
                    <a:r>
                      <a:rPr lang="ru-RU" sz="900" dirty="0" smtClean="0">
                        <a:solidFill>
                          <a:schemeClr val="bg1"/>
                        </a:solidFill>
                      </a:rPr>
                      <a:t> компаний</a:t>
                    </a:r>
                    <a:endParaRPr lang="en-US" sz="9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225396966465221"/>
                  <c:y val="1.687737545737244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Биотехнологии</a:t>
                    </a:r>
                  </a:p>
                  <a:p>
                    <a:r>
                      <a:rPr lang="en-US" sz="1000" dirty="0" smtClean="0">
                        <a:solidFill>
                          <a:schemeClr val="tx1"/>
                        </a:solidFill>
                      </a:rPr>
                      <a:t>19</a:t>
                    </a:r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 компаний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1">
                  <c:v>Инкубируемые компании</c:v>
                </c:pt>
                <c:pt idx="2">
                  <c:v>ИТ-кластер</c:v>
                </c:pt>
                <c:pt idx="3">
                  <c:v>Кластер приборостроения</c:v>
                </c:pt>
                <c:pt idx="4">
                  <c:v>Кластер новых материалов и нанотехнологий</c:v>
                </c:pt>
                <c:pt idx="5">
                  <c:v>Биомедицинский кластер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138</c:v>
                </c:pt>
                <c:pt idx="2">
                  <c:v>80</c:v>
                </c:pt>
                <c:pt idx="3">
                  <c:v>58</c:v>
                </c:pt>
                <c:pt idx="4">
                  <c:v>59</c:v>
                </c:pt>
                <c:pt idx="5">
                  <c:v>19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CFB8A-3953-4E45-AA39-1DE076493559}" type="doc">
      <dgm:prSet loTypeId="urn:microsoft.com/office/officeart/2005/8/layout/pyramid1" loCatId="pyramid" qsTypeId="urn:microsoft.com/office/officeart/2005/8/quickstyle/simple1" qsCatId="simple" csTypeId="urn:microsoft.com/office/officeart/2005/8/colors/accent3_3" csCatId="accent3" phldr="1"/>
      <dgm:spPr/>
    </dgm:pt>
    <dgm:pt modelId="{E7ED5B4E-4BB1-4C9B-97AC-BE294D5617B7}">
      <dgm:prSet phldrT="[Текст]" custT="1"/>
      <dgm:spPr/>
      <dgm:t>
        <a:bodyPr/>
        <a:lstStyle/>
        <a:p>
          <a:endParaRPr lang="ru-RU" sz="1400" dirty="0"/>
        </a:p>
      </dgm:t>
    </dgm:pt>
    <dgm:pt modelId="{0C12D36A-4669-42A0-A3AB-E403DB06F423}" type="parTrans" cxnId="{FD1E4606-D43A-45FB-9EAB-9CF681CE0962}">
      <dgm:prSet/>
      <dgm:spPr/>
      <dgm:t>
        <a:bodyPr/>
        <a:lstStyle/>
        <a:p>
          <a:endParaRPr lang="ru-RU"/>
        </a:p>
      </dgm:t>
    </dgm:pt>
    <dgm:pt modelId="{FE0BF1A4-213F-4BCC-A2D9-A7F5D90094FA}" type="sibTrans" cxnId="{FD1E4606-D43A-45FB-9EAB-9CF681CE0962}">
      <dgm:prSet/>
      <dgm:spPr/>
      <dgm:t>
        <a:bodyPr/>
        <a:lstStyle/>
        <a:p>
          <a:endParaRPr lang="ru-RU"/>
        </a:p>
      </dgm:t>
    </dgm:pt>
    <dgm:pt modelId="{54BECD2D-05E0-43B3-A6EC-7E30CB9D079B}">
      <dgm:prSet phldrT="[Текст]" custT="1"/>
      <dgm:spPr/>
      <dgm:t>
        <a:bodyPr/>
        <a:lstStyle/>
        <a:p>
          <a:r>
            <a:rPr lang="ru-RU" sz="1800" dirty="0" smtClean="0"/>
            <a:t>Создание специализированных объектов технологической инфраструктуры</a:t>
          </a:r>
          <a:endParaRPr lang="ru-RU" sz="1800" dirty="0"/>
        </a:p>
      </dgm:t>
    </dgm:pt>
    <dgm:pt modelId="{DB9B9E8F-6A6E-4956-A122-9827B3A96747}" type="parTrans" cxnId="{67277582-1E7C-4CA6-97EF-A3A0E3BDE8C4}">
      <dgm:prSet/>
      <dgm:spPr/>
      <dgm:t>
        <a:bodyPr/>
        <a:lstStyle/>
        <a:p>
          <a:endParaRPr lang="ru-RU"/>
        </a:p>
      </dgm:t>
    </dgm:pt>
    <dgm:pt modelId="{3A0DE591-158F-4908-AD71-55E76581BF4F}" type="sibTrans" cxnId="{67277582-1E7C-4CA6-97EF-A3A0E3BDE8C4}">
      <dgm:prSet/>
      <dgm:spPr/>
      <dgm:t>
        <a:bodyPr/>
        <a:lstStyle/>
        <a:p>
          <a:endParaRPr lang="ru-RU"/>
        </a:p>
      </dgm:t>
    </dgm:pt>
    <dgm:pt modelId="{E3226E5D-55D8-4650-AC8E-50D2C7BB3F8A}">
      <dgm:prSet phldrT="[Текст]" custT="1"/>
      <dgm:spPr/>
      <dgm:t>
        <a:bodyPr/>
        <a:lstStyle/>
        <a:p>
          <a:r>
            <a:rPr lang="ru-RU" sz="1800" dirty="0" smtClean="0"/>
            <a:t>Строительство специализированной инженерной инфраструктуры</a:t>
          </a:r>
          <a:endParaRPr lang="ru-RU" sz="1800" dirty="0"/>
        </a:p>
      </dgm:t>
    </dgm:pt>
    <dgm:pt modelId="{C9B3BB0F-AFBB-48AA-93B4-C02C231D4F37}" type="parTrans" cxnId="{37F5FD36-2DDB-4AAD-ABDA-D4492599EE21}">
      <dgm:prSet/>
      <dgm:spPr/>
      <dgm:t>
        <a:bodyPr/>
        <a:lstStyle/>
        <a:p>
          <a:endParaRPr lang="ru-RU"/>
        </a:p>
      </dgm:t>
    </dgm:pt>
    <dgm:pt modelId="{A2ED6016-2003-4E23-981D-A606F214D9A0}" type="sibTrans" cxnId="{37F5FD36-2DDB-4AAD-ABDA-D4492599EE21}">
      <dgm:prSet/>
      <dgm:spPr/>
      <dgm:t>
        <a:bodyPr/>
        <a:lstStyle/>
        <a:p>
          <a:endParaRPr lang="ru-RU"/>
        </a:p>
      </dgm:t>
    </dgm:pt>
    <dgm:pt modelId="{656BBD56-590B-48F8-B48B-7D22489587A6}">
      <dgm:prSet phldrT="[Текст]" custT="1"/>
      <dgm:spPr/>
      <dgm:t>
        <a:bodyPr/>
        <a:lstStyle/>
        <a:p>
          <a:r>
            <a:rPr lang="ru-RU" sz="1800" dirty="0" smtClean="0"/>
            <a:t>Строительство офисных, специализированных лабораторно-производственных зданий и жилья</a:t>
          </a:r>
          <a:endParaRPr lang="ru-RU" sz="1800" dirty="0"/>
        </a:p>
      </dgm:t>
    </dgm:pt>
    <dgm:pt modelId="{EC015E4D-A665-4037-B9B8-2B8A34107DE7}" type="parTrans" cxnId="{33BCE8DF-0D39-4B34-B3DB-FD326C7D9BF6}">
      <dgm:prSet/>
      <dgm:spPr/>
      <dgm:t>
        <a:bodyPr/>
        <a:lstStyle/>
        <a:p>
          <a:endParaRPr lang="ru-RU"/>
        </a:p>
      </dgm:t>
    </dgm:pt>
    <dgm:pt modelId="{A50757E3-1939-4F5F-977E-A4D4EAC4F32D}" type="sibTrans" cxnId="{33BCE8DF-0D39-4B34-B3DB-FD326C7D9BF6}">
      <dgm:prSet/>
      <dgm:spPr/>
      <dgm:t>
        <a:bodyPr/>
        <a:lstStyle/>
        <a:p>
          <a:endParaRPr lang="ru-RU"/>
        </a:p>
      </dgm:t>
    </dgm:pt>
    <dgm:pt modelId="{575F48C4-B822-4244-8980-DA2BF984DA6D}">
      <dgm:prSet phldrT="[Текст]" custT="1"/>
      <dgm:spPr/>
      <dgm:t>
        <a:bodyPr/>
        <a:lstStyle/>
        <a:p>
          <a:r>
            <a:rPr lang="en-US" sz="100" dirty="0" smtClean="0"/>
            <a:t>-</a:t>
          </a:r>
          <a:endParaRPr lang="ru-RU" sz="100" dirty="0"/>
        </a:p>
      </dgm:t>
    </dgm:pt>
    <dgm:pt modelId="{31E7C2A6-C62E-41F0-BC72-AFEBDAF09831}" type="sibTrans" cxnId="{AC83DBD9-37BA-47F4-8CE4-5578C37CEDD3}">
      <dgm:prSet/>
      <dgm:spPr/>
      <dgm:t>
        <a:bodyPr/>
        <a:lstStyle/>
        <a:p>
          <a:endParaRPr lang="ru-RU"/>
        </a:p>
      </dgm:t>
    </dgm:pt>
    <dgm:pt modelId="{11786DF8-4F59-418E-B6DF-161F6B0AB19C}" type="parTrans" cxnId="{AC83DBD9-37BA-47F4-8CE4-5578C37CEDD3}">
      <dgm:prSet/>
      <dgm:spPr/>
      <dgm:t>
        <a:bodyPr/>
        <a:lstStyle/>
        <a:p>
          <a:endParaRPr lang="ru-RU"/>
        </a:p>
      </dgm:t>
    </dgm:pt>
    <dgm:pt modelId="{435711CA-20BE-48E5-B43A-040B18F07ED1}" type="pres">
      <dgm:prSet presAssocID="{319CFB8A-3953-4E45-AA39-1DE076493559}" presName="Name0" presStyleCnt="0">
        <dgm:presLayoutVars>
          <dgm:dir/>
          <dgm:animLvl val="lvl"/>
          <dgm:resizeHandles val="exact"/>
        </dgm:presLayoutVars>
      </dgm:prSet>
      <dgm:spPr/>
    </dgm:pt>
    <dgm:pt modelId="{4EA13AF2-2D85-4E66-83EB-556C55097549}" type="pres">
      <dgm:prSet presAssocID="{575F48C4-B822-4244-8980-DA2BF984DA6D}" presName="Name8" presStyleCnt="0"/>
      <dgm:spPr/>
    </dgm:pt>
    <dgm:pt modelId="{5E7128EF-89B5-478E-B810-1F3315DF71BB}" type="pres">
      <dgm:prSet presAssocID="{575F48C4-B822-4244-8980-DA2BF984DA6D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CBB55-52C6-434D-97BB-8FC9E845E60A}" type="pres">
      <dgm:prSet presAssocID="{575F48C4-B822-4244-8980-DA2BF984DA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A5E68-0999-4452-8813-84697401B519}" type="pres">
      <dgm:prSet presAssocID="{E7ED5B4E-4BB1-4C9B-97AC-BE294D5617B7}" presName="Name8" presStyleCnt="0"/>
      <dgm:spPr/>
    </dgm:pt>
    <dgm:pt modelId="{C1895145-6DCA-470E-BDD6-0F33ED1E4BED}" type="pres">
      <dgm:prSet presAssocID="{E7ED5B4E-4BB1-4C9B-97AC-BE294D5617B7}" presName="level" presStyleLbl="node1" presStyleIdx="1" presStyleCnt="5" custScaleX="1000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CF9F8-5A16-4748-876B-B6503AFDD609}" type="pres">
      <dgm:prSet presAssocID="{E7ED5B4E-4BB1-4C9B-97AC-BE294D5617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E3550-0F8E-438D-A036-52D707368647}" type="pres">
      <dgm:prSet presAssocID="{54BECD2D-05E0-43B3-A6EC-7E30CB9D079B}" presName="Name8" presStyleCnt="0"/>
      <dgm:spPr/>
    </dgm:pt>
    <dgm:pt modelId="{C2AD17A4-06A6-4131-A0F6-CBCCC3BFA67A}" type="pres">
      <dgm:prSet presAssocID="{54BECD2D-05E0-43B3-A6EC-7E30CB9D079B}" presName="level" presStyleLbl="node1" presStyleIdx="2" presStyleCnt="5" custScaleX="100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F4229-88C8-466E-B021-5255187DB0A8}" type="pres">
      <dgm:prSet presAssocID="{54BECD2D-05E0-43B3-A6EC-7E30CB9D07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CFFC0-6434-4981-9EEB-0DF9C7EBF29D}" type="pres">
      <dgm:prSet presAssocID="{656BBD56-590B-48F8-B48B-7D22489587A6}" presName="Name8" presStyleCnt="0"/>
      <dgm:spPr/>
    </dgm:pt>
    <dgm:pt modelId="{C4A1837B-139B-47C7-AF74-0E9520B79967}" type="pres">
      <dgm:prSet presAssocID="{656BBD56-590B-48F8-B48B-7D22489587A6}" presName="level" presStyleLbl="node1" presStyleIdx="3" presStyleCnt="5" custScaleX="1000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3D620-4821-4967-9394-5DD6010634E3}" type="pres">
      <dgm:prSet presAssocID="{656BBD56-590B-48F8-B48B-7D22489587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BBF8F-D27C-4922-BC1C-E90BD501C51E}" type="pres">
      <dgm:prSet presAssocID="{E3226E5D-55D8-4650-AC8E-50D2C7BB3F8A}" presName="Name8" presStyleCnt="0"/>
      <dgm:spPr/>
    </dgm:pt>
    <dgm:pt modelId="{FB7C72CA-F394-4B79-BB80-864E3CF34365}" type="pres">
      <dgm:prSet presAssocID="{E3226E5D-55D8-4650-AC8E-50D2C7BB3F8A}" presName="level" presStyleLbl="node1" presStyleIdx="4" presStyleCnt="5" custLinFactNeighborX="-917" custLinFactNeighborY="65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EA2B4-89C3-4667-9AFB-601788C92E02}" type="pres">
      <dgm:prSet presAssocID="{E3226E5D-55D8-4650-AC8E-50D2C7BB3F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3DBD9-37BA-47F4-8CE4-5578C37CEDD3}" srcId="{319CFB8A-3953-4E45-AA39-1DE076493559}" destId="{575F48C4-B822-4244-8980-DA2BF984DA6D}" srcOrd="0" destOrd="0" parTransId="{11786DF8-4F59-418E-B6DF-161F6B0AB19C}" sibTransId="{31E7C2A6-C62E-41F0-BC72-AFEBDAF09831}"/>
    <dgm:cxn modelId="{67277582-1E7C-4CA6-97EF-A3A0E3BDE8C4}" srcId="{319CFB8A-3953-4E45-AA39-1DE076493559}" destId="{54BECD2D-05E0-43B3-A6EC-7E30CB9D079B}" srcOrd="2" destOrd="0" parTransId="{DB9B9E8F-6A6E-4956-A122-9827B3A96747}" sibTransId="{3A0DE591-158F-4908-AD71-55E76581BF4F}"/>
    <dgm:cxn modelId="{37F5FD36-2DDB-4AAD-ABDA-D4492599EE21}" srcId="{319CFB8A-3953-4E45-AA39-1DE076493559}" destId="{E3226E5D-55D8-4650-AC8E-50D2C7BB3F8A}" srcOrd="4" destOrd="0" parTransId="{C9B3BB0F-AFBB-48AA-93B4-C02C231D4F37}" sibTransId="{A2ED6016-2003-4E23-981D-A606F214D9A0}"/>
    <dgm:cxn modelId="{DB2A35BD-DFEF-4B9B-B8C1-4184516072B7}" type="presOf" srcId="{575F48C4-B822-4244-8980-DA2BF984DA6D}" destId="{5E7128EF-89B5-478E-B810-1F3315DF71BB}" srcOrd="0" destOrd="0" presId="urn:microsoft.com/office/officeart/2005/8/layout/pyramid1"/>
    <dgm:cxn modelId="{CCCE8CEE-03F2-412C-BDAC-A08BFFBD4E32}" type="presOf" srcId="{656BBD56-590B-48F8-B48B-7D22489587A6}" destId="{C4A1837B-139B-47C7-AF74-0E9520B79967}" srcOrd="0" destOrd="0" presId="urn:microsoft.com/office/officeart/2005/8/layout/pyramid1"/>
    <dgm:cxn modelId="{59513098-E5B4-4C4F-9C17-AE4826608A80}" type="presOf" srcId="{E3226E5D-55D8-4650-AC8E-50D2C7BB3F8A}" destId="{105EA2B4-89C3-4667-9AFB-601788C92E02}" srcOrd="1" destOrd="0" presId="urn:microsoft.com/office/officeart/2005/8/layout/pyramid1"/>
    <dgm:cxn modelId="{33BCE8DF-0D39-4B34-B3DB-FD326C7D9BF6}" srcId="{319CFB8A-3953-4E45-AA39-1DE076493559}" destId="{656BBD56-590B-48F8-B48B-7D22489587A6}" srcOrd="3" destOrd="0" parTransId="{EC015E4D-A665-4037-B9B8-2B8A34107DE7}" sibTransId="{A50757E3-1939-4F5F-977E-A4D4EAC4F32D}"/>
    <dgm:cxn modelId="{FBDBB6E7-0376-40BA-A72D-88B2A7C11526}" type="presOf" srcId="{E7ED5B4E-4BB1-4C9B-97AC-BE294D5617B7}" destId="{C1895145-6DCA-470E-BDD6-0F33ED1E4BED}" srcOrd="0" destOrd="0" presId="urn:microsoft.com/office/officeart/2005/8/layout/pyramid1"/>
    <dgm:cxn modelId="{69D0D5F5-07D5-4AE5-B6A8-B3A458BF6A24}" type="presOf" srcId="{575F48C4-B822-4244-8980-DA2BF984DA6D}" destId="{14ECBB55-52C6-434D-97BB-8FC9E845E60A}" srcOrd="1" destOrd="0" presId="urn:microsoft.com/office/officeart/2005/8/layout/pyramid1"/>
    <dgm:cxn modelId="{FD1E4606-D43A-45FB-9EAB-9CF681CE0962}" srcId="{319CFB8A-3953-4E45-AA39-1DE076493559}" destId="{E7ED5B4E-4BB1-4C9B-97AC-BE294D5617B7}" srcOrd="1" destOrd="0" parTransId="{0C12D36A-4669-42A0-A3AB-E403DB06F423}" sibTransId="{FE0BF1A4-213F-4BCC-A2D9-A7F5D90094FA}"/>
    <dgm:cxn modelId="{A48AEA0D-DC68-4182-9E95-45765A5214A0}" type="presOf" srcId="{319CFB8A-3953-4E45-AA39-1DE076493559}" destId="{435711CA-20BE-48E5-B43A-040B18F07ED1}" srcOrd="0" destOrd="0" presId="urn:microsoft.com/office/officeart/2005/8/layout/pyramid1"/>
    <dgm:cxn modelId="{BEB3CD2D-EAA8-4936-954B-CAEA24C6D629}" type="presOf" srcId="{656BBD56-590B-48F8-B48B-7D22489587A6}" destId="{4473D620-4821-4967-9394-5DD6010634E3}" srcOrd="1" destOrd="0" presId="urn:microsoft.com/office/officeart/2005/8/layout/pyramid1"/>
    <dgm:cxn modelId="{03FF9F59-B6A6-4899-BAB4-4F6877C503DE}" type="presOf" srcId="{E3226E5D-55D8-4650-AC8E-50D2C7BB3F8A}" destId="{FB7C72CA-F394-4B79-BB80-864E3CF34365}" srcOrd="0" destOrd="0" presId="urn:microsoft.com/office/officeart/2005/8/layout/pyramid1"/>
    <dgm:cxn modelId="{95651F49-3F3D-4793-8873-443A6EAE1090}" type="presOf" srcId="{E7ED5B4E-4BB1-4C9B-97AC-BE294D5617B7}" destId="{3C9CF9F8-5A16-4748-876B-B6503AFDD609}" srcOrd="1" destOrd="0" presId="urn:microsoft.com/office/officeart/2005/8/layout/pyramid1"/>
    <dgm:cxn modelId="{B572F970-EAD5-471B-B42D-A0867C19B1D6}" type="presOf" srcId="{54BECD2D-05E0-43B3-A6EC-7E30CB9D079B}" destId="{C2AD17A4-06A6-4131-A0F6-CBCCC3BFA67A}" srcOrd="0" destOrd="0" presId="urn:microsoft.com/office/officeart/2005/8/layout/pyramid1"/>
    <dgm:cxn modelId="{F91C1445-613C-4681-A7DF-08E832880FD8}" type="presOf" srcId="{54BECD2D-05E0-43B3-A6EC-7E30CB9D079B}" destId="{6C5F4229-88C8-466E-B021-5255187DB0A8}" srcOrd="1" destOrd="0" presId="urn:microsoft.com/office/officeart/2005/8/layout/pyramid1"/>
    <dgm:cxn modelId="{D78F96FF-8B3F-46BA-B179-37207C71782C}" type="presParOf" srcId="{435711CA-20BE-48E5-B43A-040B18F07ED1}" destId="{4EA13AF2-2D85-4E66-83EB-556C55097549}" srcOrd="0" destOrd="0" presId="urn:microsoft.com/office/officeart/2005/8/layout/pyramid1"/>
    <dgm:cxn modelId="{F12D3A84-1714-4802-8834-8D24BA1009A9}" type="presParOf" srcId="{4EA13AF2-2D85-4E66-83EB-556C55097549}" destId="{5E7128EF-89B5-478E-B810-1F3315DF71BB}" srcOrd="0" destOrd="0" presId="urn:microsoft.com/office/officeart/2005/8/layout/pyramid1"/>
    <dgm:cxn modelId="{B30486BF-6DC6-49FB-8538-023D983AC267}" type="presParOf" srcId="{4EA13AF2-2D85-4E66-83EB-556C55097549}" destId="{14ECBB55-52C6-434D-97BB-8FC9E845E60A}" srcOrd="1" destOrd="0" presId="urn:microsoft.com/office/officeart/2005/8/layout/pyramid1"/>
    <dgm:cxn modelId="{BAB6C900-9E7C-40DA-AD6A-899792E6896E}" type="presParOf" srcId="{435711CA-20BE-48E5-B43A-040B18F07ED1}" destId="{104A5E68-0999-4452-8813-84697401B519}" srcOrd="1" destOrd="0" presId="urn:microsoft.com/office/officeart/2005/8/layout/pyramid1"/>
    <dgm:cxn modelId="{12BE7ED6-2C1A-4334-A2DF-70DAE53CC610}" type="presParOf" srcId="{104A5E68-0999-4452-8813-84697401B519}" destId="{C1895145-6DCA-470E-BDD6-0F33ED1E4BED}" srcOrd="0" destOrd="0" presId="urn:microsoft.com/office/officeart/2005/8/layout/pyramid1"/>
    <dgm:cxn modelId="{4AA58858-01FE-4921-9D9B-3AC0651582B9}" type="presParOf" srcId="{104A5E68-0999-4452-8813-84697401B519}" destId="{3C9CF9F8-5A16-4748-876B-B6503AFDD609}" srcOrd="1" destOrd="0" presId="urn:microsoft.com/office/officeart/2005/8/layout/pyramid1"/>
    <dgm:cxn modelId="{E2F14725-B147-4439-8B0D-F386E52C17E7}" type="presParOf" srcId="{435711CA-20BE-48E5-B43A-040B18F07ED1}" destId="{2D2E3550-0F8E-438D-A036-52D707368647}" srcOrd="2" destOrd="0" presId="urn:microsoft.com/office/officeart/2005/8/layout/pyramid1"/>
    <dgm:cxn modelId="{39B29A33-C859-415E-A0BE-FD352DE56A43}" type="presParOf" srcId="{2D2E3550-0F8E-438D-A036-52D707368647}" destId="{C2AD17A4-06A6-4131-A0F6-CBCCC3BFA67A}" srcOrd="0" destOrd="0" presId="urn:microsoft.com/office/officeart/2005/8/layout/pyramid1"/>
    <dgm:cxn modelId="{BF8AF4AA-CB76-41BB-8343-C414A0485430}" type="presParOf" srcId="{2D2E3550-0F8E-438D-A036-52D707368647}" destId="{6C5F4229-88C8-466E-B021-5255187DB0A8}" srcOrd="1" destOrd="0" presId="urn:microsoft.com/office/officeart/2005/8/layout/pyramid1"/>
    <dgm:cxn modelId="{C31628C3-BEC3-4617-B7D8-1AA4FCA9106E}" type="presParOf" srcId="{435711CA-20BE-48E5-B43A-040B18F07ED1}" destId="{CD0CFFC0-6434-4981-9EEB-0DF9C7EBF29D}" srcOrd="3" destOrd="0" presId="urn:microsoft.com/office/officeart/2005/8/layout/pyramid1"/>
    <dgm:cxn modelId="{831BBBA6-C393-42FA-8A8E-4C5B87267773}" type="presParOf" srcId="{CD0CFFC0-6434-4981-9EEB-0DF9C7EBF29D}" destId="{C4A1837B-139B-47C7-AF74-0E9520B79967}" srcOrd="0" destOrd="0" presId="urn:microsoft.com/office/officeart/2005/8/layout/pyramid1"/>
    <dgm:cxn modelId="{4A86673C-F222-4159-9391-B56AEE558912}" type="presParOf" srcId="{CD0CFFC0-6434-4981-9EEB-0DF9C7EBF29D}" destId="{4473D620-4821-4967-9394-5DD6010634E3}" srcOrd="1" destOrd="0" presId="urn:microsoft.com/office/officeart/2005/8/layout/pyramid1"/>
    <dgm:cxn modelId="{5D7388C6-B068-4A55-826C-2B5D5C511EB8}" type="presParOf" srcId="{435711CA-20BE-48E5-B43A-040B18F07ED1}" destId="{595BBF8F-D27C-4922-BC1C-E90BD501C51E}" srcOrd="4" destOrd="0" presId="urn:microsoft.com/office/officeart/2005/8/layout/pyramid1"/>
    <dgm:cxn modelId="{F2296539-FB15-4235-999B-59F976253851}" type="presParOf" srcId="{595BBF8F-D27C-4922-BC1C-E90BD501C51E}" destId="{FB7C72CA-F394-4B79-BB80-864E3CF34365}" srcOrd="0" destOrd="0" presId="urn:microsoft.com/office/officeart/2005/8/layout/pyramid1"/>
    <dgm:cxn modelId="{5C5F87C8-5732-4F48-A370-199FE0AF611F}" type="presParOf" srcId="{595BBF8F-D27C-4922-BC1C-E90BD501C51E}" destId="{105EA2B4-89C3-4667-9AFB-601788C92E0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128EF-89B5-478E-B810-1F3315DF71BB}">
      <dsp:nvSpPr>
        <dsp:cNvPr id="0" name=""/>
        <dsp:cNvSpPr/>
      </dsp:nvSpPr>
      <dsp:spPr>
        <a:xfrm>
          <a:off x="3298460" y="0"/>
          <a:ext cx="1649230" cy="932058"/>
        </a:xfrm>
        <a:prstGeom prst="trapezoid">
          <a:avLst>
            <a:gd name="adj" fmla="val 88472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" kern="1200" dirty="0" smtClean="0"/>
            <a:t>-</a:t>
          </a:r>
          <a:endParaRPr lang="ru-RU" sz="100" kern="1200" dirty="0"/>
        </a:p>
      </dsp:txBody>
      <dsp:txXfrm>
        <a:off x="3298460" y="0"/>
        <a:ext cx="1649230" cy="932058"/>
      </dsp:txXfrm>
    </dsp:sp>
    <dsp:sp modelId="{C1895145-6DCA-470E-BDD6-0F33ED1E4BED}">
      <dsp:nvSpPr>
        <dsp:cNvPr id="0" name=""/>
        <dsp:cNvSpPr/>
      </dsp:nvSpPr>
      <dsp:spPr>
        <a:xfrm>
          <a:off x="2473515" y="932058"/>
          <a:ext cx="3299119" cy="932058"/>
        </a:xfrm>
        <a:prstGeom prst="trapezoid">
          <a:avLst>
            <a:gd name="adj" fmla="val 88472"/>
          </a:avLst>
        </a:prstGeom>
        <a:solidFill>
          <a:schemeClr val="accent3">
            <a:shade val="80000"/>
            <a:hueOff val="54727"/>
            <a:satOff val="-358"/>
            <a:lumOff val="61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050861" y="932058"/>
        <a:ext cx="2144427" cy="932058"/>
      </dsp:txXfrm>
    </dsp:sp>
    <dsp:sp modelId="{C2AD17A4-06A6-4131-A0F6-CBCCC3BFA67A}">
      <dsp:nvSpPr>
        <dsp:cNvPr id="0" name=""/>
        <dsp:cNvSpPr/>
      </dsp:nvSpPr>
      <dsp:spPr>
        <a:xfrm>
          <a:off x="1648858" y="1864116"/>
          <a:ext cx="4948432" cy="932058"/>
        </a:xfrm>
        <a:prstGeom prst="trapezoid">
          <a:avLst>
            <a:gd name="adj" fmla="val 88472"/>
          </a:avLst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Создание специализированных объектов технологической инфраструктуры</a:t>
          </a:r>
          <a:endParaRPr lang="ru-RU" sz="1800" kern="1200" dirty="0"/>
        </a:p>
      </dsp:txBody>
      <dsp:txXfrm>
        <a:off x="2514834" y="1864116"/>
        <a:ext cx="3216480" cy="932058"/>
      </dsp:txXfrm>
    </dsp:sp>
    <dsp:sp modelId="{C4A1837B-139B-47C7-AF74-0E9520B79967}">
      <dsp:nvSpPr>
        <dsp:cNvPr id="0" name=""/>
        <dsp:cNvSpPr/>
      </dsp:nvSpPr>
      <dsp:spPr>
        <a:xfrm>
          <a:off x="824186" y="2796175"/>
          <a:ext cx="6597777" cy="932058"/>
        </a:xfrm>
        <a:prstGeom prst="trapezoid">
          <a:avLst>
            <a:gd name="adj" fmla="val 88472"/>
          </a:avLst>
        </a:prstGeom>
        <a:solidFill>
          <a:schemeClr val="accent3">
            <a:shade val="80000"/>
            <a:hueOff val="164182"/>
            <a:satOff val="-1073"/>
            <a:lumOff val="184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Строительство офисных, специализированных лабораторно-производственных зданий и жилья</a:t>
          </a:r>
          <a:endParaRPr lang="ru-RU" sz="1800" kern="1200" dirty="0"/>
        </a:p>
      </dsp:txBody>
      <dsp:txXfrm>
        <a:off x="1978797" y="2796175"/>
        <a:ext cx="4288555" cy="932058"/>
      </dsp:txXfrm>
    </dsp:sp>
    <dsp:sp modelId="{FB7C72CA-F394-4B79-BB80-864E3CF34365}">
      <dsp:nvSpPr>
        <dsp:cNvPr id="0" name=""/>
        <dsp:cNvSpPr/>
      </dsp:nvSpPr>
      <dsp:spPr>
        <a:xfrm>
          <a:off x="0" y="3728233"/>
          <a:ext cx="8246150" cy="932058"/>
        </a:xfrm>
        <a:prstGeom prst="trapezoid">
          <a:avLst>
            <a:gd name="adj" fmla="val 88472"/>
          </a:avLst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Строительство специализированной инженерной инфраструктуры</a:t>
          </a:r>
          <a:endParaRPr lang="ru-RU" sz="1800" kern="1200" dirty="0"/>
        </a:p>
      </dsp:txBody>
      <dsp:txXfrm>
        <a:off x="1443076" y="3728233"/>
        <a:ext cx="5359997" cy="932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B46FB-4699-417C-B147-59A59AF9C09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587F7-3803-4870-87C2-1332869D7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3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587F7-3803-4870-87C2-1332869D77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9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587F7-3803-4870-87C2-1332869D77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9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587F7-3803-4870-87C2-1332869D77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9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587F7-3803-4870-87C2-1332869D77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9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587F7-3803-4870-87C2-1332869D77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97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587F7-3803-4870-87C2-1332869D77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9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587F7-3803-4870-87C2-1332869D774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97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587F7-3803-4870-87C2-1332869D774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9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06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7392299" y="6396335"/>
            <a:ext cx="1739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4FAE30"/>
                </a:solidFill>
              </a:rPr>
              <a:t>0123456789</a:t>
            </a:r>
            <a:endParaRPr lang="ru-RU" sz="2400" b="1" dirty="0">
              <a:solidFill>
                <a:srgbClr val="4FAE30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332656"/>
            <a:ext cx="196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4FB830"/>
                </a:solidFill>
                <a:latin typeface="+mn-lt"/>
                <a:cs typeface="+mn-cs"/>
              </a:rPr>
              <a:t>Заголовок слайда</a:t>
            </a:r>
          </a:p>
        </p:txBody>
      </p:sp>
      <p:pic>
        <p:nvPicPr>
          <p:cNvPr id="4" name="Picture 2" descr="\\tpstorage\Documents\mednikova\Рабочий стол\Дизайн\Финал_превью\1_Об Академпарке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38705" b="10184"/>
          <a:stretch/>
        </p:blipFill>
        <p:spPr bwMode="auto">
          <a:xfrm>
            <a:off x="-7496" y="2564904"/>
            <a:ext cx="5436096" cy="33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 userDrawn="1">
            <p:extLst>
              <p:ext uri="{D42A27DB-BD31-4B8C-83A1-F6EECF244321}">
                <p14:modId xmlns:p14="http://schemas.microsoft.com/office/powerpoint/2010/main" val="1372306583"/>
              </p:ext>
            </p:extLst>
          </p:nvPr>
        </p:nvGraphicFramePr>
        <p:xfrm>
          <a:off x="5004048" y="2445780"/>
          <a:ext cx="4624572" cy="395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736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B4BDDB-80F9-46BF-BF8A-006ABAFBD30B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C6153-E071-4BA7-AAA1-CEE158D50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7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29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3445" y="1324265"/>
            <a:ext cx="55618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4FAE30"/>
                </a:solidFill>
              </a:rPr>
              <a:t>Инновационные технологии.</a:t>
            </a:r>
            <a:endParaRPr lang="ru-RU" sz="2200" b="1" dirty="0" smtClean="0">
              <a:solidFill>
                <a:srgbClr val="4FAE30"/>
              </a:solidFill>
            </a:endParaRPr>
          </a:p>
          <a:p>
            <a:r>
              <a:rPr lang="ru-RU" sz="2200" b="1" dirty="0" smtClean="0">
                <a:solidFill>
                  <a:srgbClr val="4FAE30"/>
                </a:solidFill>
              </a:rPr>
              <a:t>Технопарк Новосибирского Академгородка.</a:t>
            </a:r>
          </a:p>
          <a:p>
            <a:r>
              <a:rPr lang="ru-RU" sz="2200" b="1" dirty="0" smtClean="0">
                <a:solidFill>
                  <a:srgbClr val="4FAE30"/>
                </a:solidFill>
              </a:rPr>
              <a:t>Академгородок 2.0</a:t>
            </a:r>
            <a:endParaRPr lang="ru-RU" sz="2200" b="1" dirty="0">
              <a:solidFill>
                <a:srgbClr val="4FAE3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142" y="6021288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4FAE30"/>
                </a:solidFill>
              </a:rPr>
              <a:t>Новосибирск</a:t>
            </a:r>
          </a:p>
          <a:p>
            <a:r>
              <a:rPr lang="ru-RU" sz="1400" dirty="0" smtClean="0">
                <a:solidFill>
                  <a:srgbClr val="4FAE30"/>
                </a:solidFill>
              </a:rPr>
              <a:t>Март 2019 </a:t>
            </a:r>
            <a:r>
              <a:rPr lang="ru-RU" sz="1400" dirty="0" smtClean="0">
                <a:solidFill>
                  <a:srgbClr val="4FAE30"/>
                </a:solidFill>
              </a:rPr>
              <a:t>г.</a:t>
            </a:r>
            <a:endParaRPr lang="ru-RU" sz="1400" dirty="0">
              <a:solidFill>
                <a:srgbClr val="4FAE3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9" y="1340768"/>
            <a:ext cx="3455217" cy="230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6142" y="5393788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FAE30"/>
                </a:solidFill>
              </a:rPr>
              <a:t>Генеральный директор АО «</a:t>
            </a:r>
            <a:r>
              <a:rPr lang="ru-RU" sz="1600" b="1" dirty="0" err="1" smtClean="0">
                <a:solidFill>
                  <a:srgbClr val="4FAE30"/>
                </a:solidFill>
              </a:rPr>
              <a:t>Академпарк</a:t>
            </a:r>
            <a:r>
              <a:rPr lang="ru-RU" sz="1600" b="1" dirty="0" smtClean="0">
                <a:solidFill>
                  <a:srgbClr val="4FAE30"/>
                </a:solidFill>
              </a:rPr>
              <a:t>»</a:t>
            </a:r>
          </a:p>
          <a:p>
            <a:r>
              <a:rPr lang="ru-RU" sz="1600" b="1" dirty="0" smtClean="0">
                <a:solidFill>
                  <a:srgbClr val="4FAE30"/>
                </a:solidFill>
              </a:rPr>
              <a:t>Владимир Алексеевич Никонов</a:t>
            </a:r>
            <a:endParaRPr lang="ru-RU" sz="1600" b="1" dirty="0">
              <a:solidFill>
                <a:srgbClr val="4FAE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3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60069" y="6396335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4FAE30"/>
                </a:solidFill>
              </a:rPr>
              <a:t>11</a:t>
            </a:r>
            <a:endParaRPr lang="ru-RU" sz="2400" b="1" dirty="0">
              <a:solidFill>
                <a:srgbClr val="4FAE3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95289" y="1344300"/>
            <a:ext cx="278664" cy="278664"/>
          </a:xfrm>
          <a:prstGeom prst="ellipse">
            <a:avLst/>
          </a:prstGeom>
          <a:gradFill flip="none" rotWithShape="1">
            <a:gsLst>
              <a:gs pos="0">
                <a:srgbClr val="4FAE3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0071" y="742503"/>
            <a:ext cx="8377787" cy="53285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3928" tIns="58420" rIns="58420" bIns="5842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Реализуется система мероприятий, направленных на организацию сотрудничества инновационных компаний, научных и образовательных организаций с крупными предприятиями и корпорациями в рамках Индустриального офиса:</a:t>
            </a:r>
          </a:p>
          <a:p>
            <a:pPr defTabSz="1022350">
              <a:lnSpc>
                <a:spcPct val="90000"/>
              </a:lnSpc>
              <a:spcAft>
                <a:spcPct val="35000"/>
              </a:spcAft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Внедрена практика стратегических соглашений АО «</a:t>
            </a:r>
            <a:r>
              <a:rPr lang="ru-RU" sz="1600" dirty="0" err="1" smtClean="0">
                <a:solidFill>
                  <a:schemeClr val="tx1"/>
                </a:solidFill>
              </a:rPr>
              <a:t>Академпарк</a:t>
            </a:r>
            <a:r>
              <a:rPr lang="ru-RU" sz="1600" dirty="0" smtClean="0">
                <a:solidFill>
                  <a:schemeClr val="tx1"/>
                </a:solidFill>
              </a:rPr>
              <a:t>» и производственных корпораций, направленных на вовлечение заинтересованных организаций </a:t>
            </a:r>
            <a:r>
              <a:rPr lang="ru-RU" sz="1600" dirty="0" err="1" smtClean="0">
                <a:solidFill>
                  <a:schemeClr val="tx1"/>
                </a:solidFill>
              </a:rPr>
              <a:t>Академпарка</a:t>
            </a:r>
            <a:r>
              <a:rPr lang="ru-RU" sz="1600" dirty="0" smtClean="0">
                <a:solidFill>
                  <a:schemeClr val="tx1"/>
                </a:solidFill>
              </a:rPr>
              <a:t> и научного центра в решение задач технологического развития большого бизнеса. В настоящее время выстроено взаимодействие с </a:t>
            </a:r>
            <a:r>
              <a:rPr lang="ru-RU" sz="1600" b="1" dirty="0" smtClean="0">
                <a:solidFill>
                  <a:srgbClr val="4FAE30"/>
                </a:solidFill>
              </a:rPr>
              <a:t>10</a:t>
            </a:r>
            <a:r>
              <a:rPr lang="ru-RU" sz="1600" dirty="0" smtClean="0">
                <a:solidFill>
                  <a:schemeClr val="tx1"/>
                </a:solidFill>
              </a:rPr>
              <a:t> корпорациями</a:t>
            </a: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1" y="3715474"/>
            <a:ext cx="1271903" cy="585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56" y="3636250"/>
            <a:ext cx="1135244" cy="6575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99708"/>
            <a:ext cx="1225966" cy="7306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538129"/>
            <a:ext cx="1466018" cy="8538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47" y="3696321"/>
            <a:ext cx="1208041" cy="6233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83695"/>
            <a:ext cx="1271903" cy="608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38" y="4973497"/>
            <a:ext cx="628868" cy="6288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43" y="4941168"/>
            <a:ext cx="693527" cy="6935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941168"/>
            <a:ext cx="693527" cy="6935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62" y="5020787"/>
            <a:ext cx="2437372" cy="53428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65759" y="-26938"/>
            <a:ext cx="77506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4FAE30"/>
                </a:solidFill>
              </a:rPr>
              <a:t>Практика развития взаимодействия инновационных команд </a:t>
            </a:r>
          </a:p>
          <a:p>
            <a:r>
              <a:rPr lang="ru-RU" sz="2200" b="1" dirty="0" smtClean="0">
                <a:solidFill>
                  <a:srgbClr val="4FAE30"/>
                </a:solidFill>
              </a:rPr>
              <a:t>и научных коллективов с индустриальными партнёрами</a:t>
            </a:r>
            <a:endParaRPr lang="ru-RU" b="1" dirty="0">
              <a:solidFill>
                <a:srgbClr val="4FAE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44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27001" y="6396335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4FAE30"/>
                </a:solidFill>
              </a:rPr>
              <a:t>12</a:t>
            </a:r>
            <a:endParaRPr lang="ru-RU" sz="2400" b="1" dirty="0">
              <a:solidFill>
                <a:srgbClr val="4FAE3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56254" y="1443973"/>
            <a:ext cx="278664" cy="278664"/>
          </a:xfrm>
          <a:prstGeom prst="ellipse">
            <a:avLst/>
          </a:prstGeom>
          <a:gradFill flip="none" rotWithShape="1">
            <a:gsLst>
              <a:gs pos="0">
                <a:srgbClr val="4FAE3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47000" y="3036873"/>
            <a:ext cx="278664" cy="278664"/>
          </a:xfrm>
          <a:prstGeom prst="ellipse">
            <a:avLst/>
          </a:prstGeom>
          <a:gradFill flip="none" rotWithShape="1">
            <a:gsLst>
              <a:gs pos="0">
                <a:srgbClr val="4FAE3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65759" y="2924177"/>
            <a:ext cx="6634408" cy="504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3928" tIns="58420" rIns="58420" bIns="5842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4FAE30"/>
                </a:solidFill>
                <a:cs typeface="Times New Roman" pitchFamily="18" charset="0"/>
              </a:rPr>
              <a:t>Форматы взаимодействия с индустриальными партнёрами:</a:t>
            </a:r>
            <a:endParaRPr lang="ru-RU" sz="1600" b="1" dirty="0">
              <a:solidFill>
                <a:srgbClr val="4FAE30"/>
              </a:solidFill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00520" y="3428233"/>
            <a:ext cx="3956036" cy="54950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3928" tIns="58420" rIns="58420" bIns="5842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4FAE30"/>
                </a:solidFill>
                <a:cs typeface="Times New Roman" pitchFamily="18" charset="0"/>
              </a:rPr>
              <a:t>Индустриальный партнёр</a:t>
            </a:r>
            <a:endParaRPr lang="ru-RU" sz="1600" b="1" dirty="0">
              <a:solidFill>
                <a:srgbClr val="4FAE30"/>
              </a:solidFill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965" y="3450549"/>
            <a:ext cx="3337093" cy="504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3928" tIns="58420" rIns="58420" bIns="5842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err="1" smtClean="0">
                <a:solidFill>
                  <a:srgbClr val="4FAE30"/>
                </a:solidFill>
                <a:cs typeface="Times New Roman" pitchFamily="18" charset="0"/>
              </a:rPr>
              <a:t>Академпарк</a:t>
            </a:r>
            <a:endParaRPr lang="ru-RU" sz="1600" b="1" dirty="0">
              <a:solidFill>
                <a:srgbClr val="4FAE30"/>
              </a:solidFill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8218" y="4065638"/>
            <a:ext cx="38604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600" b="1" dirty="0" smtClean="0"/>
              <a:t>Отбор и формирование групп </a:t>
            </a:r>
            <a:r>
              <a:rPr lang="ru-RU" sz="1600" b="1" dirty="0" err="1" smtClean="0"/>
              <a:t>стартапов</a:t>
            </a:r>
            <a:r>
              <a:rPr lang="ru-RU" sz="1600" b="1" dirty="0" smtClean="0"/>
              <a:t> по                  технологическим направлением партнёров</a:t>
            </a:r>
          </a:p>
          <a:p>
            <a:pPr>
              <a:buClr>
                <a:srgbClr val="00C800"/>
              </a:buClr>
            </a:pPr>
            <a:endParaRPr lang="ru-RU" sz="1600" b="1" dirty="0"/>
          </a:p>
          <a:p>
            <a:pPr indent="180975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600" b="1" dirty="0" smtClean="0"/>
              <a:t>Привлечение резидентов  к решению конкретных технологических задач партнёров</a:t>
            </a:r>
            <a:endParaRPr lang="ru-RU" sz="16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998655" y="3954605"/>
            <a:ext cx="3885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600" b="1" dirty="0" smtClean="0"/>
              <a:t>Экспертиза инновационных проектов, </a:t>
            </a:r>
            <a:r>
              <a:rPr lang="ru-RU" sz="1600" b="1" dirty="0" err="1" smtClean="0"/>
              <a:t>менторство</a:t>
            </a:r>
            <a:endParaRPr lang="ru-RU" sz="1600" b="1" dirty="0" smtClean="0"/>
          </a:p>
          <a:p>
            <a:pPr indent="180975">
              <a:buClr>
                <a:srgbClr val="00C800"/>
              </a:buClr>
              <a:buFont typeface="Arial" pitchFamily="34" charset="0"/>
              <a:buChar char="•"/>
            </a:pPr>
            <a:endParaRPr lang="ru-RU" sz="1600" b="1" dirty="0" smtClean="0"/>
          </a:p>
          <a:p>
            <a:pPr indent="180975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600" b="1" dirty="0" smtClean="0"/>
              <a:t>Обеспечение участия </a:t>
            </a:r>
            <a:r>
              <a:rPr lang="ru-RU" sz="1600" b="1" dirty="0" err="1" smtClean="0"/>
              <a:t>стартапов</a:t>
            </a:r>
            <a:r>
              <a:rPr lang="ru-RU" sz="1600" b="1" dirty="0" smtClean="0"/>
              <a:t> в корпоративных акселерационных программах</a:t>
            </a:r>
          </a:p>
          <a:p>
            <a:pPr indent="180975">
              <a:buClr>
                <a:srgbClr val="00C800"/>
              </a:buClr>
              <a:buFont typeface="Arial" pitchFamily="34" charset="0"/>
              <a:buChar char="•"/>
            </a:pPr>
            <a:endParaRPr lang="ru-RU" sz="1600" b="1" dirty="0" smtClean="0"/>
          </a:p>
          <a:p>
            <a:pPr indent="180975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600" b="1" dirty="0" smtClean="0"/>
              <a:t>Формирование запросов на «заказные» инновации</a:t>
            </a:r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027" y="1412776"/>
            <a:ext cx="763393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</a:pPr>
            <a:r>
              <a:rPr lang="ru-RU" b="1" dirty="0"/>
              <a:t>Проведено порядка </a:t>
            </a:r>
            <a:r>
              <a:rPr lang="ru-RU" b="1" dirty="0">
                <a:solidFill>
                  <a:srgbClr val="4FAE30"/>
                </a:solidFill>
              </a:rPr>
              <a:t>20</a:t>
            </a:r>
            <a:r>
              <a:rPr lang="ru-RU" b="1" dirty="0"/>
              <a:t> деловых встреч руководителей и специалистов корпораций с резидентами </a:t>
            </a:r>
            <a:r>
              <a:rPr lang="ru-RU" b="1" dirty="0" err="1"/>
              <a:t>Академпарка</a:t>
            </a:r>
            <a:r>
              <a:rPr lang="ru-RU" b="1" dirty="0"/>
              <a:t>, научными организациями Академгородка в формате питч-сессий и бизнес-конференций, а также серия индивидуальных консультаций. Представлено порядка </a:t>
            </a:r>
            <a:r>
              <a:rPr lang="ru-RU" b="1" dirty="0">
                <a:solidFill>
                  <a:srgbClr val="4FAE30"/>
                </a:solidFill>
              </a:rPr>
              <a:t>150</a:t>
            </a:r>
            <a:r>
              <a:rPr lang="ru-RU" b="1" dirty="0"/>
              <a:t> проектов и наработок.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5759" y="-26938"/>
            <a:ext cx="77506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4FAE30"/>
                </a:solidFill>
              </a:rPr>
              <a:t>Практика развития взаимодействия инновационных команд </a:t>
            </a:r>
          </a:p>
          <a:p>
            <a:r>
              <a:rPr lang="ru-RU" sz="2200" b="1" dirty="0" smtClean="0">
                <a:solidFill>
                  <a:srgbClr val="4FAE30"/>
                </a:solidFill>
              </a:rPr>
              <a:t>и научных коллективов с индустриальными партнёрами</a:t>
            </a:r>
            <a:endParaRPr lang="ru-RU" b="1" dirty="0">
              <a:solidFill>
                <a:srgbClr val="4FAE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60069" y="6396335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4FAE30"/>
                </a:solidFill>
              </a:rPr>
              <a:t>13</a:t>
            </a:r>
            <a:endParaRPr lang="ru-RU" sz="2400" b="1" dirty="0">
              <a:solidFill>
                <a:srgbClr val="4FAE3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34041" y="1201436"/>
            <a:ext cx="278664" cy="278664"/>
          </a:xfrm>
          <a:prstGeom prst="ellipse">
            <a:avLst/>
          </a:prstGeom>
          <a:gradFill flip="none" rotWithShape="1">
            <a:gsLst>
              <a:gs pos="0">
                <a:srgbClr val="4FAE3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478" y="332656"/>
            <a:ext cx="79007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4FAE30"/>
                </a:solidFill>
              </a:rPr>
              <a:t>Академпарк</a:t>
            </a:r>
            <a:r>
              <a:rPr lang="ru-RU" sz="2000" b="1" dirty="0" smtClean="0">
                <a:solidFill>
                  <a:srgbClr val="4FAE30"/>
                </a:solidFill>
              </a:rPr>
              <a:t> – участник комплексного проекта «Академгородок 2.0</a:t>
            </a:r>
            <a:r>
              <a:rPr lang="ru-RU" sz="2200" b="1" dirty="0" smtClean="0">
                <a:solidFill>
                  <a:srgbClr val="4FAE30"/>
                </a:solidFill>
              </a:rPr>
              <a:t>»</a:t>
            </a:r>
            <a:endParaRPr lang="ru-RU" b="1" dirty="0">
              <a:solidFill>
                <a:srgbClr val="4FAE3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6557" y="1052736"/>
            <a:ext cx="477150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rgbClr val="4FAE30"/>
                </a:solidFill>
              </a:rPr>
              <a:t>Сформированы предложения по реализации  проекта развития </a:t>
            </a:r>
            <a:r>
              <a:rPr lang="ru-RU" sz="1600" b="1" dirty="0" err="1" smtClean="0">
                <a:solidFill>
                  <a:srgbClr val="4FAE30"/>
                </a:solidFill>
              </a:rPr>
              <a:t>Академпарка</a:t>
            </a:r>
            <a:endParaRPr lang="ru-RU" sz="1600" b="1" dirty="0" smtClean="0">
              <a:solidFill>
                <a:srgbClr val="4FAE30"/>
              </a:solidFill>
            </a:endParaRPr>
          </a:p>
          <a:p>
            <a:pPr fontAlgn="base"/>
            <a:endParaRPr lang="ru-RU" sz="800" b="1" dirty="0" smtClean="0">
              <a:solidFill>
                <a:srgbClr val="4FAE30"/>
              </a:solidFill>
            </a:endParaRPr>
          </a:p>
          <a:p>
            <a:pPr fontAlgn="base"/>
            <a:r>
              <a:rPr lang="ru-RU" sz="1400" b="1" dirty="0" smtClean="0">
                <a:solidFill>
                  <a:srgbClr val="4FAE30"/>
                </a:solidFill>
              </a:rPr>
              <a:t>Содержание </a:t>
            </a:r>
            <a:r>
              <a:rPr lang="ru-RU" sz="1400" b="1" dirty="0">
                <a:solidFill>
                  <a:srgbClr val="4FAE30"/>
                </a:solidFill>
              </a:rPr>
              <a:t>проекта:</a:t>
            </a:r>
            <a:endParaRPr lang="ru-RU" sz="1400" dirty="0">
              <a:solidFill>
                <a:srgbClr val="4FAE30"/>
              </a:solidFill>
            </a:endParaRPr>
          </a:p>
          <a:p>
            <a:pPr marL="285750" indent="-285750" fontAlgn="base"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400" dirty="0"/>
              <a:t>Расширение производственной и технологической </a:t>
            </a:r>
            <a:endParaRPr lang="ru-RU" sz="1400" dirty="0" smtClean="0"/>
          </a:p>
          <a:p>
            <a:pPr fontAlgn="base">
              <a:buClr>
                <a:srgbClr val="4FAE30"/>
              </a:buClr>
            </a:pPr>
            <a:r>
              <a:rPr lang="ru-RU" sz="1400" dirty="0" smtClean="0"/>
              <a:t>инфраструктуры для </a:t>
            </a:r>
            <a:r>
              <a:rPr lang="ru-RU" sz="1400" dirty="0"/>
              <a:t>создания наукоемких высокотехнологичных </a:t>
            </a:r>
            <a:r>
              <a:rPr lang="ru-RU" sz="1400" dirty="0" smtClean="0"/>
              <a:t>производств</a:t>
            </a:r>
            <a:r>
              <a:rPr lang="ru-RU" sz="1400" dirty="0"/>
              <a:t>; </a:t>
            </a:r>
            <a:r>
              <a:rPr lang="ru-RU" sz="1400" dirty="0" smtClean="0"/>
              <a:t>реализации </a:t>
            </a:r>
            <a:r>
              <a:rPr lang="ru-RU" sz="1400" dirty="0"/>
              <a:t>проектов, связанных с </a:t>
            </a:r>
            <a:r>
              <a:rPr lang="ru-RU" sz="1400" dirty="0" smtClean="0"/>
              <a:t>коммерциализацией </a:t>
            </a:r>
            <a:r>
              <a:rPr lang="ru-RU" sz="1400" dirty="0"/>
              <a:t>результатов </a:t>
            </a:r>
            <a:r>
              <a:rPr lang="ru-RU" sz="1400" dirty="0" smtClean="0"/>
              <a:t>научной </a:t>
            </a:r>
            <a:r>
              <a:rPr lang="ru-RU" sz="1400" dirty="0"/>
              <a:t>деятельности </a:t>
            </a:r>
            <a:r>
              <a:rPr lang="ru-RU" sz="1400" dirty="0" smtClean="0"/>
              <a:t>институтов ННЦ</a:t>
            </a:r>
          </a:p>
          <a:p>
            <a:pPr marL="285750" indent="-285750" fontAlgn="base"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400" dirty="0" smtClean="0"/>
              <a:t>Привлечение </a:t>
            </a:r>
            <a:r>
              <a:rPr lang="ru-RU" sz="1400" dirty="0"/>
              <a:t>крупных национальных и </a:t>
            </a:r>
            <a:r>
              <a:rPr lang="ru-RU" sz="1400" dirty="0" smtClean="0"/>
              <a:t>международных</a:t>
            </a:r>
          </a:p>
          <a:p>
            <a:pPr fontAlgn="base">
              <a:buClr>
                <a:srgbClr val="4FAE30"/>
              </a:buClr>
            </a:pPr>
            <a:r>
              <a:rPr lang="ru-RU" sz="1400" dirty="0" smtClean="0"/>
              <a:t>корпораций</a:t>
            </a:r>
            <a:r>
              <a:rPr lang="ru-RU" sz="1400" dirty="0"/>
              <a:t>, </a:t>
            </a:r>
            <a:r>
              <a:rPr lang="ru-RU" sz="1400" dirty="0" smtClean="0"/>
              <a:t>создание </a:t>
            </a:r>
            <a:r>
              <a:rPr lang="ru-RU" sz="1400" dirty="0"/>
              <a:t>R&amp;D-центров, инжиниринговых компаний</a:t>
            </a:r>
            <a:r>
              <a:rPr lang="ru-RU" sz="1400" dirty="0" smtClean="0"/>
              <a:t>, («</a:t>
            </a:r>
            <a:r>
              <a:rPr lang="ru-RU" sz="1400" dirty="0"/>
              <a:t>пояс внедрения</a:t>
            </a:r>
            <a:r>
              <a:rPr lang="ru-RU" sz="1400" dirty="0" smtClean="0"/>
              <a:t>»); рост </a:t>
            </a:r>
            <a:r>
              <a:rPr lang="ru-RU" sz="1400" dirty="0"/>
              <a:t>возможностей развития малого </a:t>
            </a:r>
            <a:r>
              <a:rPr lang="ru-RU" sz="1400" dirty="0" smtClean="0"/>
              <a:t>и </a:t>
            </a:r>
            <a:r>
              <a:rPr lang="ru-RU" sz="1400" dirty="0"/>
              <a:t>среднего высокотехнологичного </a:t>
            </a:r>
            <a:r>
              <a:rPr lang="ru-RU" sz="1400" dirty="0" smtClean="0"/>
              <a:t>бизнеса</a:t>
            </a:r>
            <a:r>
              <a:rPr lang="ru-RU" sz="1400" dirty="0"/>
              <a:t>, объемов производства </a:t>
            </a:r>
            <a:r>
              <a:rPr lang="ru-RU" sz="1400" dirty="0" smtClean="0"/>
              <a:t>и </a:t>
            </a:r>
            <a:r>
              <a:rPr lang="ru-RU" sz="1400" dirty="0"/>
              <a:t>экспорта высокотехнологичной продукции</a:t>
            </a:r>
            <a:r>
              <a:rPr lang="ru-RU" sz="1400" dirty="0" smtClean="0"/>
              <a:t>.</a:t>
            </a:r>
          </a:p>
          <a:p>
            <a:pPr marL="285750" indent="-285750" fontAlgn="base"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400" dirty="0" smtClean="0"/>
              <a:t>Создание </a:t>
            </a:r>
            <a:r>
              <a:rPr lang="ru-RU" sz="1400" dirty="0"/>
              <a:t>новых специализированных помещений </a:t>
            </a:r>
            <a:endParaRPr lang="ru-RU" sz="1400" dirty="0" smtClean="0"/>
          </a:p>
          <a:p>
            <a:pPr fontAlgn="base">
              <a:buClr>
                <a:srgbClr val="4FAE30"/>
              </a:buClr>
            </a:pPr>
            <a:r>
              <a:rPr lang="ru-RU" sz="1400" dirty="0" smtClean="0"/>
              <a:t>для </a:t>
            </a:r>
            <a:r>
              <a:rPr lang="ru-RU" sz="1400" dirty="0"/>
              <a:t>размещения </a:t>
            </a:r>
            <a:r>
              <a:rPr lang="ru-RU" sz="1400" dirty="0" smtClean="0"/>
              <a:t>опытных </a:t>
            </a:r>
            <a:r>
              <a:rPr lang="ru-RU" sz="1400" dirty="0"/>
              <a:t>производств, лабораторий, </a:t>
            </a:r>
            <a:endParaRPr lang="ru-RU" sz="1400" dirty="0" smtClean="0"/>
          </a:p>
          <a:p>
            <a:pPr fontAlgn="base">
              <a:buClr>
                <a:srgbClr val="4FAE30"/>
              </a:buClr>
            </a:pPr>
            <a:r>
              <a:rPr lang="ru-RU" sz="1400" dirty="0" smtClean="0"/>
              <a:t>офисов </a:t>
            </a:r>
            <a:r>
              <a:rPr lang="ru-RU" sz="1400" dirty="0"/>
              <a:t>высокотехнологичных </a:t>
            </a:r>
            <a:r>
              <a:rPr lang="ru-RU" sz="1400" dirty="0" smtClean="0"/>
              <a:t>компаний </a:t>
            </a:r>
            <a:r>
              <a:rPr lang="ru-RU" sz="1400" dirty="0"/>
              <a:t>по кластерным </a:t>
            </a:r>
            <a:endParaRPr lang="ru-RU" sz="1400" dirty="0" smtClean="0"/>
          </a:p>
          <a:p>
            <a:pPr fontAlgn="base">
              <a:buClr>
                <a:srgbClr val="4FAE30"/>
              </a:buClr>
            </a:pPr>
            <a:r>
              <a:rPr lang="ru-RU" sz="1400" dirty="0" smtClean="0"/>
              <a:t>направлениям </a:t>
            </a:r>
            <a:r>
              <a:rPr lang="ru-RU" sz="1400" dirty="0" err="1"/>
              <a:t>Академпарка</a:t>
            </a:r>
            <a:r>
              <a:rPr lang="ru-RU" sz="1400" dirty="0"/>
              <a:t>: </a:t>
            </a:r>
            <a:r>
              <a:rPr lang="ru-RU" sz="1400" dirty="0" smtClean="0"/>
              <a:t>ИТ</a:t>
            </a:r>
            <a:r>
              <a:rPr lang="ru-RU" sz="1400" dirty="0"/>
              <a:t>, приборостроение, биомедицина, новые материалы</a:t>
            </a:r>
            <a:r>
              <a:rPr lang="ru-RU" sz="1400" dirty="0" smtClean="0"/>
              <a:t>. </a:t>
            </a:r>
            <a:r>
              <a:rPr lang="ru-RU" sz="1300" b="1" dirty="0" smtClean="0">
                <a:cs typeface="Arial" pitchFamily="34" charset="0"/>
              </a:rPr>
              <a:t> </a:t>
            </a:r>
            <a:endParaRPr lang="ru-RU" sz="1300" b="1" dirty="0" smtClean="0"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E74F7EE-106F-45F2-859F-9A9844580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340768"/>
            <a:ext cx="3315674" cy="29267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2705" y="5371350"/>
            <a:ext cx="8934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4FAE30"/>
                </a:solidFill>
              </a:rPr>
              <a:t>Экономические </a:t>
            </a:r>
            <a:r>
              <a:rPr lang="ru-RU" sz="1400" b="1" dirty="0" smtClean="0">
                <a:solidFill>
                  <a:srgbClr val="4FAE30"/>
                </a:solidFill>
              </a:rPr>
              <a:t>показатели:</a:t>
            </a:r>
            <a:endParaRPr lang="ru-RU" sz="1400" dirty="0">
              <a:solidFill>
                <a:srgbClr val="4FAE30"/>
              </a:solidFill>
            </a:endParaRPr>
          </a:p>
          <a:p>
            <a:pPr marL="285750" indent="-285750" fontAlgn="base"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400" dirty="0"/>
              <a:t>Оборот компаний-резидентов, </a:t>
            </a:r>
            <a:r>
              <a:rPr lang="ru-RU" sz="1400" dirty="0" smtClean="0"/>
              <a:t>размещенных </a:t>
            </a:r>
            <a:r>
              <a:rPr lang="ru-RU" sz="1400" dirty="0"/>
              <a:t>на новой площадке, составит не менее 15 млрд. руб. в год</a:t>
            </a:r>
            <a:r>
              <a:rPr lang="ru-RU" sz="1400" dirty="0" smtClean="0"/>
              <a:t>.</a:t>
            </a:r>
          </a:p>
          <a:p>
            <a:pPr marL="285750" indent="-285750" fontAlgn="base"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400" dirty="0" smtClean="0"/>
              <a:t>Количество </a:t>
            </a:r>
            <a:r>
              <a:rPr lang="ru-RU" sz="1400" dirty="0"/>
              <a:t>новых рабочих мест в высокотехнологичных компаниях – более 5 тыс. чел.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09757" y="4359304"/>
            <a:ext cx="31683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4FAE30"/>
                </a:solidFill>
              </a:rPr>
              <a:t>Вариант размещения планируемых объектов:</a:t>
            </a:r>
          </a:p>
          <a:p>
            <a:r>
              <a:rPr lang="ru-RU" sz="1100" b="1" dirty="0" smtClean="0"/>
              <a:t>2-7 – лабораторно-производственные корпуса</a:t>
            </a:r>
          </a:p>
          <a:p>
            <a:r>
              <a:rPr lang="ru-RU" sz="1100" b="1" dirty="0" smtClean="0"/>
              <a:t>1,8 – здания для размещения ИТ-компаний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26553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331640" y="2420888"/>
            <a:ext cx="64474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4FAE30"/>
                </a:solidFill>
              </a:rPr>
              <a:t>СПАСИБО ЗА ВНИМАНИЕ!</a:t>
            </a:r>
            <a:endParaRPr lang="ru-RU" sz="4400" b="1" dirty="0">
              <a:solidFill>
                <a:srgbClr val="4FAE3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4769224"/>
            <a:ext cx="365677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4FAE30"/>
                </a:solidFill>
              </a:rPr>
              <a:t>info@academpark.com</a:t>
            </a:r>
          </a:p>
          <a:p>
            <a:r>
              <a:rPr lang="en-US" sz="2800" b="1" dirty="0" smtClean="0">
                <a:solidFill>
                  <a:srgbClr val="4FAE30"/>
                </a:solidFill>
              </a:rPr>
              <a:t>+7 (383) 344 93 13</a:t>
            </a:r>
          </a:p>
          <a:p>
            <a:r>
              <a:rPr lang="en-US" sz="2800" b="1" dirty="0" smtClean="0">
                <a:solidFill>
                  <a:srgbClr val="4FAE30"/>
                </a:solidFill>
              </a:rPr>
              <a:t>www.academpark.com</a:t>
            </a:r>
            <a:endParaRPr lang="ru-RU" sz="2800" b="1" dirty="0">
              <a:solidFill>
                <a:srgbClr val="4FAE3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7326" y="6157207"/>
            <a:ext cx="311625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инфраструктуры Академгородка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8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663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Задачи, определённые  Указом Президента России «О </a:t>
            </a:r>
            <a:r>
              <a:rPr lang="ru-RU" sz="1600" b="1" dirty="0">
                <a:solidFill>
                  <a:srgbClr val="00B050"/>
                </a:solidFill>
              </a:rPr>
              <a:t>национальных целях 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r>
              <a:rPr lang="ru-RU" sz="1600" b="1" dirty="0" smtClean="0">
                <a:solidFill>
                  <a:srgbClr val="00B050"/>
                </a:solidFill>
              </a:rPr>
              <a:t>и </a:t>
            </a:r>
            <a:r>
              <a:rPr lang="ru-RU" sz="1600" b="1" dirty="0">
                <a:solidFill>
                  <a:srgbClr val="00B050"/>
                </a:solidFill>
              </a:rPr>
              <a:t>стратегических задачах </a:t>
            </a:r>
            <a:r>
              <a:rPr lang="ru-RU" sz="1600" b="1" dirty="0" smtClean="0">
                <a:solidFill>
                  <a:srgbClr val="00B050"/>
                </a:solidFill>
              </a:rPr>
              <a:t>развития </a:t>
            </a:r>
            <a:r>
              <a:rPr lang="ru-RU" sz="1600" b="1" dirty="0">
                <a:solidFill>
                  <a:srgbClr val="00B050"/>
                </a:solidFill>
              </a:rPr>
              <a:t>Российской </a:t>
            </a:r>
            <a:r>
              <a:rPr lang="ru-RU" sz="1600" b="1" dirty="0" smtClean="0">
                <a:solidFill>
                  <a:srgbClr val="00B050"/>
                </a:solidFill>
              </a:rPr>
              <a:t>Федерации на </a:t>
            </a:r>
            <a:r>
              <a:rPr lang="ru-RU" sz="1600" b="1" dirty="0">
                <a:solidFill>
                  <a:srgbClr val="00B050"/>
                </a:solidFill>
              </a:rPr>
              <a:t>период до 2024 года</a:t>
            </a:r>
            <a:r>
              <a:rPr lang="ru-RU" sz="1600" b="1" dirty="0" smtClean="0">
                <a:solidFill>
                  <a:srgbClr val="00B050"/>
                </a:solidFill>
              </a:rPr>
              <a:t>»,         в русле которых осуществляется профильная деятельность </a:t>
            </a:r>
            <a:r>
              <a:rPr lang="ru-RU" sz="1600" b="1" dirty="0" err="1" smtClean="0">
                <a:solidFill>
                  <a:srgbClr val="00B050"/>
                </a:solidFill>
              </a:rPr>
              <a:t>Академпарка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60069" y="639633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4FAE30"/>
                </a:solidFill>
              </a:rPr>
              <a:t>2</a:t>
            </a:r>
            <a:endParaRPr lang="ru-RU" sz="2400" b="1" dirty="0">
              <a:solidFill>
                <a:srgbClr val="4FAE3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7868" y="3329401"/>
            <a:ext cx="8802359" cy="4284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3928" tIns="58420" rIns="58420" bIns="5842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Национальный проект «МАЛОЕ И СРЕДНЕЕ ПРЕДПРИНИМАТЕЛЬСТВО И ПОДДЕРЖКА  ИНДИВИДУАЛЬНОЙ 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ПРЕДПРИНИМАТЕЛЬСКОЙ ИНИЦИАТИВЫ»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255129" y="1844824"/>
            <a:ext cx="4323074" cy="2949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3928" tIns="58420" rIns="58420" bIns="58420" numCol="1" spcCol="1270" anchor="ctr" anchorCtr="0">
            <a:noAutofit/>
          </a:bodyPr>
          <a:lstStyle/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75421" y="3404311"/>
            <a:ext cx="278664" cy="278664"/>
          </a:xfrm>
          <a:prstGeom prst="ellipse">
            <a:avLst/>
          </a:prstGeom>
          <a:gradFill flip="none" rotWithShape="1">
            <a:gsLst>
              <a:gs pos="0">
                <a:srgbClr val="4FAE3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180771" y="4365104"/>
            <a:ext cx="9324771" cy="127024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3928" tIns="58420" rIns="58420" bIns="58420" numCol="1" spcCol="1270" anchor="ctr" anchorCtr="0">
            <a:noAutofit/>
          </a:bodyPr>
          <a:lstStyle/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</a:rPr>
              <a:t>создание системы акселерации субъектов малого и среднего предпринимательства, включая индивидуальных предпринимателей, в том числе инфраструктуры и сервисов поддержки, а также их ускоренное развитие в таких областях, как благоустройство городской среды, научно-технологическая сфера, социальная сфера и </a:t>
            </a:r>
            <a:r>
              <a:rPr lang="ru-RU" sz="1500" dirty="0" smtClean="0">
                <a:solidFill>
                  <a:schemeClr val="tx1"/>
                </a:solidFill>
              </a:rPr>
              <a:t>экология;</a:t>
            </a: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</a:rPr>
              <a:t>Обеспечение льготного доступа субъектов МСП к производственным площадям и помещениям в целях создания (развития) производственных и инновационных компаний, в том числе для целей участия субъектов МСП в закупках крупнейших заказчиков, путем создания в субъектах РФ промышленных парков, технопарков, в том числе в сфере высоких технологий и агропромышленного производства, с применением механизмов государственно-частного партнерства в 2019-2024 </a:t>
            </a:r>
            <a:r>
              <a:rPr lang="ru-RU" sz="1500" dirty="0" err="1">
                <a:solidFill>
                  <a:schemeClr val="tx1"/>
                </a:solidFill>
              </a:rPr>
              <a:t>гг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90469" y="1229726"/>
            <a:ext cx="278664" cy="278664"/>
          </a:xfrm>
          <a:prstGeom prst="ellipse">
            <a:avLst/>
          </a:prstGeom>
          <a:gradFill flip="none" rotWithShape="1">
            <a:gsLst>
              <a:gs pos="0">
                <a:srgbClr val="4FAE3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8386" y="1324669"/>
            <a:ext cx="4315042" cy="36744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3928" tIns="58420" rIns="58420" bIns="5842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Национальный проект «НАУКА»</a:t>
            </a:r>
          </a:p>
          <a:p>
            <a:pPr defTabSz="1022350">
              <a:lnSpc>
                <a:spcPct val="90000"/>
              </a:lnSpc>
              <a:spcAft>
                <a:spcPct val="3500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241093" y="1692111"/>
            <a:ext cx="9311029" cy="119538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3928" tIns="58420" rIns="58420" bIns="58420" numCol="1" spcCol="1270" anchor="ctr" anchorCtr="0">
            <a:noAutofit/>
          </a:bodyPr>
          <a:lstStyle/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</a:rPr>
              <a:t>создание передовой инфраструктуры научных исследований и разработок, инновационной </a:t>
            </a:r>
            <a:r>
              <a:rPr lang="ru-RU" sz="1500" dirty="0" smtClean="0">
                <a:solidFill>
                  <a:schemeClr val="tx1"/>
                </a:solidFill>
              </a:rPr>
              <a:t>деятельности;</a:t>
            </a: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</a:rPr>
              <a:t>создание </a:t>
            </a:r>
            <a:r>
              <a:rPr lang="ru-RU" sz="1500" dirty="0" smtClean="0">
                <a:solidFill>
                  <a:schemeClr val="tx1"/>
                </a:solidFill>
              </a:rPr>
              <a:t>научно-образовательных </a:t>
            </a:r>
            <a:r>
              <a:rPr lang="ru-RU" sz="1500" dirty="0">
                <a:solidFill>
                  <a:schemeClr val="tx1"/>
                </a:solidFill>
              </a:rPr>
              <a:t>центров мирового уровня на основе интеграции университетов и научных организаций и их кооперации с организациями, действующими в реальном секторе </a:t>
            </a:r>
            <a:r>
              <a:rPr lang="ru-RU" sz="1500" dirty="0" smtClean="0">
                <a:solidFill>
                  <a:schemeClr val="tx1"/>
                </a:solidFill>
              </a:rPr>
              <a:t>экономики;</a:t>
            </a:r>
          </a:p>
          <a:p>
            <a:pPr defTabSz="1022350">
              <a:lnSpc>
                <a:spcPct val="90000"/>
              </a:lnSpc>
              <a:spcAft>
                <a:spcPct val="3500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0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4624"/>
            <a:ext cx="5765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4FAE30"/>
                </a:solidFill>
              </a:rPr>
              <a:t>А</a:t>
            </a:r>
            <a:r>
              <a:rPr lang="ru-RU" sz="2000" b="1" dirty="0" err="1" smtClean="0">
                <a:solidFill>
                  <a:srgbClr val="4FAE30"/>
                </a:solidFill>
              </a:rPr>
              <a:t>кадемпарк</a:t>
            </a:r>
            <a:r>
              <a:rPr lang="ru-RU" sz="2000" b="1" dirty="0" smtClean="0">
                <a:solidFill>
                  <a:srgbClr val="4FAE30"/>
                </a:solidFill>
              </a:rPr>
              <a:t> – одно из важнейших звеньев</a:t>
            </a:r>
          </a:p>
          <a:p>
            <a:r>
              <a:rPr lang="ru-RU" sz="2000" b="1" dirty="0" smtClean="0">
                <a:solidFill>
                  <a:srgbClr val="4FAE30"/>
                </a:solidFill>
              </a:rPr>
              <a:t>инновационной инфраструктуры Академгородка</a:t>
            </a:r>
            <a:endParaRPr lang="ru-RU" sz="2000" b="1" dirty="0">
              <a:solidFill>
                <a:srgbClr val="4FAE3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60069" y="639633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4FAE30"/>
                </a:solidFill>
              </a:rPr>
              <a:t>3</a:t>
            </a:r>
            <a:endParaRPr lang="ru-RU" sz="2400" b="1" dirty="0">
              <a:solidFill>
                <a:srgbClr val="4FAE3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62950" y="1101148"/>
            <a:ext cx="5633257" cy="2165057"/>
            <a:chOff x="755577" y="1205717"/>
            <a:chExt cx="6264695" cy="3240360"/>
          </a:xfrm>
          <a:gradFill flip="none" rotWithShape="1">
            <a:gsLst>
              <a:gs pos="2000">
                <a:srgbClr val="4FAE3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lumMod val="13000"/>
                </a:schemeClr>
              </a:gs>
            </a:gsLst>
            <a:lin ang="2700000" scaled="1"/>
            <a:tileRect/>
          </a:gradFill>
        </p:grpSpPr>
        <p:sp>
          <p:nvSpPr>
            <p:cNvPr id="10" name="Овал 9"/>
            <p:cNvSpPr/>
            <p:nvPr/>
          </p:nvSpPr>
          <p:spPr>
            <a:xfrm>
              <a:off x="755577" y="1205717"/>
              <a:ext cx="6264695" cy="3240360"/>
            </a:xfrm>
            <a:prstGeom prst="ellipse">
              <a:avLst/>
            </a:pr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927669" y="1911806"/>
              <a:ext cx="3268335" cy="2009922"/>
            </a:xfrm>
            <a:prstGeom prst="ellipse">
              <a:avLst/>
            </a:pr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427984" y="2285837"/>
              <a:ext cx="1770156" cy="1311418"/>
            </a:xfrm>
            <a:prstGeom prst="ellipse">
              <a:avLst/>
            </a:pr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670865" y="2708920"/>
              <a:ext cx="1314400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Технопарк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33746" y="2708920"/>
              <a:ext cx="151802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Академпарк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98495" y="2692568"/>
              <a:ext cx="1800200" cy="448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Академгородок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Овал 21"/>
          <p:cNvSpPr/>
          <p:nvPr/>
        </p:nvSpPr>
        <p:spPr>
          <a:xfrm>
            <a:off x="311579" y="3514864"/>
            <a:ext cx="278664" cy="278664"/>
          </a:xfrm>
          <a:prstGeom prst="ellipse">
            <a:avLst/>
          </a:prstGeom>
          <a:gradFill flip="none" rotWithShape="1">
            <a:gsLst>
              <a:gs pos="0">
                <a:srgbClr val="4FAE3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11579" y="4671098"/>
            <a:ext cx="278664" cy="278664"/>
          </a:xfrm>
          <a:prstGeom prst="ellipse">
            <a:avLst/>
          </a:prstGeom>
          <a:gradFill flip="none" rotWithShape="1">
            <a:gsLst>
              <a:gs pos="0">
                <a:srgbClr val="4FAE3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55342" y="5229200"/>
            <a:ext cx="5799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 smtClean="0"/>
              <a:t>7000 </a:t>
            </a:r>
            <a:r>
              <a:rPr lang="ru-RU" sz="1400" b="1" dirty="0"/>
              <a:t>студентов; 2500 преподавателей, из них 73 члена </a:t>
            </a:r>
            <a:r>
              <a:rPr lang="ru-RU" sz="1400" b="1" dirty="0" smtClean="0"/>
              <a:t>РАН</a:t>
            </a:r>
          </a:p>
          <a:p>
            <a:pPr indent="180975" algn="just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 smtClean="0"/>
              <a:t>НГУ </a:t>
            </a:r>
            <a:r>
              <a:rPr lang="ru-RU" sz="1400" b="1" dirty="0"/>
              <a:t>формирует у студентов исследовательские компетенции, Выпускники НГУ работают в ведущих зарубежных университетах и научно-исследовательских </a:t>
            </a:r>
            <a:r>
              <a:rPr lang="ru-RU" sz="1400" b="1" dirty="0" smtClean="0"/>
              <a:t>центрах</a:t>
            </a:r>
            <a:endParaRPr lang="ru-RU" sz="1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55342" y="4657374"/>
            <a:ext cx="8174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FAE30"/>
                </a:solidFill>
              </a:rPr>
              <a:t>В </a:t>
            </a:r>
            <a:r>
              <a:rPr lang="ru-RU" sz="1600" b="1" dirty="0">
                <a:solidFill>
                  <a:srgbClr val="4FAE30"/>
                </a:solidFill>
              </a:rPr>
              <a:t>Академгородке находится один из ведущих ВУЗов страны </a:t>
            </a:r>
            <a:r>
              <a:rPr lang="ru-RU" sz="1600" b="1" dirty="0" smtClean="0">
                <a:solidFill>
                  <a:srgbClr val="4FAE30"/>
                </a:solidFill>
              </a:rPr>
              <a:t>–</a:t>
            </a:r>
          </a:p>
          <a:p>
            <a:r>
              <a:rPr lang="ru-RU" sz="1600" b="1" dirty="0" smtClean="0">
                <a:solidFill>
                  <a:srgbClr val="4FAE30"/>
                </a:solidFill>
              </a:rPr>
              <a:t>Новосибирский государственный университет</a:t>
            </a:r>
            <a:endParaRPr lang="ru-RU" sz="1600" b="1" dirty="0">
              <a:solidFill>
                <a:srgbClr val="00AC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0243" y="3514864"/>
            <a:ext cx="614199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2235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4FAE30"/>
                </a:solidFill>
              </a:rPr>
              <a:t>В Академгородке сконцентрирована основная часть научного </a:t>
            </a:r>
            <a:r>
              <a:rPr lang="ru-RU" sz="1600" b="1" dirty="0" smtClean="0">
                <a:solidFill>
                  <a:srgbClr val="4FAE30"/>
                </a:solidFill>
              </a:rPr>
              <a:t>потенциала</a:t>
            </a:r>
            <a:endParaRPr lang="ru-RU" sz="1600" b="1" dirty="0">
              <a:solidFill>
                <a:srgbClr val="00AC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0241" y="4050395"/>
            <a:ext cx="8025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 smtClean="0"/>
              <a:t>35 </a:t>
            </a:r>
            <a:r>
              <a:rPr lang="ru-RU" sz="1400" b="1" dirty="0"/>
              <a:t>из 52 институтов и организаций ННЦ СО </a:t>
            </a:r>
            <a:r>
              <a:rPr lang="ru-RU" sz="1400" b="1" dirty="0" smtClean="0"/>
              <a:t>РАН</a:t>
            </a:r>
          </a:p>
          <a:p>
            <a:pPr indent="180975" algn="just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 smtClean="0"/>
              <a:t>Более 5 тысяч научных работников</a:t>
            </a:r>
            <a:endParaRPr lang="ru-RU" sz="1400" b="1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477169"/>
            <a:ext cx="2005714" cy="1337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58" y="4871903"/>
            <a:ext cx="1965511" cy="131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591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9159" y="332656"/>
            <a:ext cx="3659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FAE30"/>
                </a:solidFill>
              </a:rPr>
              <a:t>Пирамида целей </a:t>
            </a:r>
            <a:r>
              <a:rPr lang="ru-RU" sz="2000" b="1" dirty="0" err="1" smtClean="0">
                <a:solidFill>
                  <a:srgbClr val="4FAE30"/>
                </a:solidFill>
              </a:rPr>
              <a:t>Академпарка</a:t>
            </a:r>
            <a:endParaRPr lang="ru-RU" sz="2000" b="1" dirty="0">
              <a:solidFill>
                <a:srgbClr val="4FAE3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60069" y="639633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4FAE30"/>
                </a:solidFill>
              </a:rPr>
              <a:t>4</a:t>
            </a:r>
            <a:endParaRPr lang="ru-RU" sz="2400" b="1" dirty="0">
              <a:solidFill>
                <a:srgbClr val="4FAE30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557659944"/>
              </p:ext>
            </p:extLst>
          </p:nvPr>
        </p:nvGraphicFramePr>
        <p:xfrm>
          <a:off x="568149" y="1412776"/>
          <a:ext cx="8246150" cy="466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892806" y="2492896"/>
            <a:ext cx="4767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Устойчивое экономическое развитие и рост действующих инновационных  компаний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892806" y="3139008"/>
            <a:ext cx="4454525" cy="0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39552" y="1628800"/>
            <a:ext cx="4000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Генерация </a:t>
            </a:r>
            <a:r>
              <a:rPr lang="ru-RU" b="1" dirty="0" smtClean="0">
                <a:solidFill>
                  <a:prstClr val="black"/>
                </a:solidFill>
              </a:rPr>
              <a:t>новых </a:t>
            </a:r>
            <a:r>
              <a:rPr lang="ru-RU" b="1" dirty="0">
                <a:solidFill>
                  <a:prstClr val="black"/>
                </a:solidFill>
              </a:rPr>
              <a:t>успешных инновационных </a:t>
            </a:r>
            <a:r>
              <a:rPr lang="ru-RU" b="1" dirty="0" smtClean="0">
                <a:solidFill>
                  <a:prstClr val="black"/>
                </a:solidFill>
              </a:rPr>
              <a:t>компаний</a:t>
            </a:r>
            <a:endParaRPr lang="ru-RU" b="1" dirty="0">
              <a:solidFill>
                <a:prstClr val="black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80438" y="2256229"/>
            <a:ext cx="4135578" cy="0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02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060" y="44624"/>
            <a:ext cx="8065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FB830"/>
                </a:solidFill>
              </a:rPr>
              <a:t>Технопарк – важнейший инфраструктурный</a:t>
            </a:r>
          </a:p>
          <a:p>
            <a:r>
              <a:rPr lang="ru-RU" sz="2400" b="1" dirty="0" smtClean="0">
                <a:solidFill>
                  <a:srgbClr val="4FB830"/>
                </a:solidFill>
              </a:rPr>
              <a:t> элемент инновационной инфраструктуры Академгородка</a:t>
            </a:r>
            <a:endParaRPr lang="ru-RU" sz="2400" b="1" dirty="0">
              <a:solidFill>
                <a:srgbClr val="4FB83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76456" y="639633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4FAE30"/>
                </a:solidFill>
              </a:rPr>
              <a:t>5</a:t>
            </a:r>
            <a:endParaRPr lang="ru-RU" sz="2400" b="1" dirty="0">
              <a:solidFill>
                <a:srgbClr val="4FAE3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4" y="2531979"/>
            <a:ext cx="7884368" cy="373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577118" y="1196752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b="1" dirty="0">
                <a:solidFill>
                  <a:srgbClr val="4FAE30"/>
                </a:solidFill>
                <a:cs typeface="Arial" pitchFamily="34" charset="0"/>
              </a:rPr>
              <a:t>1</a:t>
            </a:r>
            <a:r>
              <a:rPr lang="en-US" sz="1500" b="1" dirty="0">
                <a:solidFill>
                  <a:srgbClr val="4FAE30"/>
                </a:solidFill>
                <a:cs typeface="Arial" pitchFamily="34" charset="0"/>
              </a:rPr>
              <a:t>19</a:t>
            </a:r>
            <a:r>
              <a:rPr lang="ru-RU" sz="1500" b="1" dirty="0">
                <a:solidFill>
                  <a:srgbClr val="4FAE30"/>
                </a:solidFill>
                <a:cs typeface="Arial" pitchFamily="34" charset="0"/>
              </a:rPr>
              <a:t>,</a:t>
            </a:r>
            <a:r>
              <a:rPr lang="en-US" sz="1500" b="1" dirty="0">
                <a:solidFill>
                  <a:srgbClr val="4FAE30"/>
                </a:solidFill>
                <a:cs typeface="Arial" pitchFamily="34" charset="0"/>
              </a:rPr>
              <a:t>1</a:t>
            </a:r>
            <a:r>
              <a:rPr lang="ru-RU" sz="1500" b="1" dirty="0">
                <a:solidFill>
                  <a:srgbClr val="4FAE30"/>
                </a:solidFill>
                <a:cs typeface="Arial" pitchFamily="34" charset="0"/>
              </a:rPr>
              <a:t> тыс. </a:t>
            </a:r>
            <a:r>
              <a:rPr lang="ru-RU" sz="1500" b="1" dirty="0" err="1">
                <a:solidFill>
                  <a:srgbClr val="4FAE30"/>
                </a:solidFill>
                <a:cs typeface="Arial" pitchFamily="34" charset="0"/>
              </a:rPr>
              <a:t>кв.м</a:t>
            </a:r>
            <a:r>
              <a:rPr lang="ru-RU" sz="1500" b="1" dirty="0">
                <a:solidFill>
                  <a:srgbClr val="4FAE30"/>
                </a:solidFill>
                <a:cs typeface="Arial" pitchFamily="34" charset="0"/>
              </a:rPr>
              <a:t>.</a:t>
            </a:r>
            <a:r>
              <a:rPr lang="ru-RU" sz="1500" b="1" dirty="0">
                <a:cs typeface="Arial" pitchFamily="34" charset="0"/>
              </a:rPr>
              <a:t> – площадь построенных объектов</a:t>
            </a:r>
          </a:p>
          <a:p>
            <a:r>
              <a:rPr lang="ru-RU" sz="1500" b="1" dirty="0" smtClean="0">
                <a:solidFill>
                  <a:srgbClr val="4FAE30"/>
                </a:solidFill>
                <a:cs typeface="Arial" pitchFamily="34" charset="0"/>
              </a:rPr>
              <a:t>211</a:t>
            </a:r>
            <a:r>
              <a:rPr lang="ru-RU" sz="1500" b="1" dirty="0" smtClean="0">
                <a:solidFill>
                  <a:srgbClr val="0FD35E"/>
                </a:solidFill>
                <a:cs typeface="Arial" pitchFamily="34" charset="0"/>
              </a:rPr>
              <a:t> </a:t>
            </a:r>
            <a:r>
              <a:rPr lang="ru-RU" sz="1500" b="1" dirty="0" smtClean="0">
                <a:cs typeface="Arial" pitchFamily="34" charset="0"/>
              </a:rPr>
              <a:t>– компаний </a:t>
            </a:r>
            <a:r>
              <a:rPr lang="ru-RU" sz="1500" b="1" dirty="0" smtClean="0">
                <a:solidFill>
                  <a:prstClr val="black"/>
                </a:solidFill>
                <a:cs typeface="Arial" pitchFamily="34" charset="0"/>
              </a:rPr>
              <a:t>на территории </a:t>
            </a:r>
            <a:r>
              <a:rPr lang="ru-RU" sz="1500" b="1" dirty="0">
                <a:solidFill>
                  <a:prstClr val="black"/>
                </a:solidFill>
                <a:cs typeface="Arial" pitchFamily="34" charset="0"/>
              </a:rPr>
              <a:t>Технопарка</a:t>
            </a:r>
            <a:endParaRPr lang="ru-RU" sz="1500" b="1" dirty="0">
              <a:cs typeface="Arial" pitchFamily="34" charset="0"/>
            </a:endParaRPr>
          </a:p>
          <a:p>
            <a:r>
              <a:rPr lang="ru-RU" sz="1500" b="1" dirty="0" smtClean="0">
                <a:solidFill>
                  <a:srgbClr val="4FAE30"/>
                </a:solidFill>
                <a:cs typeface="Arial" pitchFamily="34" charset="0"/>
              </a:rPr>
              <a:t>5,3 </a:t>
            </a:r>
            <a:r>
              <a:rPr lang="ru-RU" sz="1500" b="1" dirty="0">
                <a:solidFill>
                  <a:srgbClr val="4FAE30"/>
                </a:solidFill>
                <a:cs typeface="Arial" pitchFamily="34" charset="0"/>
              </a:rPr>
              <a:t>тыс. человек </a:t>
            </a:r>
            <a:r>
              <a:rPr lang="ru-RU" sz="1500" b="1" dirty="0">
                <a:cs typeface="Arial" pitchFamily="34" charset="0"/>
              </a:rPr>
              <a:t>–</a:t>
            </a:r>
            <a:r>
              <a:rPr lang="ru-RU" sz="1500" b="1" dirty="0" smtClean="0">
                <a:solidFill>
                  <a:srgbClr val="0FD35E"/>
                </a:solidFill>
                <a:cs typeface="Arial" pitchFamily="34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cs typeface="Arial" pitchFamily="34" charset="0"/>
              </a:rPr>
              <a:t>численность сотрудников резидентов</a:t>
            </a:r>
          </a:p>
          <a:p>
            <a:r>
              <a:rPr lang="ru-RU" sz="1500" b="1" dirty="0" smtClean="0">
                <a:solidFill>
                  <a:srgbClr val="4FAE30"/>
                </a:solidFill>
                <a:cs typeface="Arial" pitchFamily="34" charset="0"/>
              </a:rPr>
              <a:t>Более 14 млрд </a:t>
            </a:r>
            <a:r>
              <a:rPr lang="ru-RU" sz="1500" b="1" dirty="0">
                <a:solidFill>
                  <a:srgbClr val="4FAE30"/>
                </a:solidFill>
                <a:cs typeface="Arial" pitchFamily="34" charset="0"/>
              </a:rPr>
              <a:t>руб. </a:t>
            </a:r>
            <a:r>
              <a:rPr lang="ru-RU" sz="1500" b="1" dirty="0">
                <a:solidFill>
                  <a:prstClr val="black"/>
                </a:solidFill>
                <a:cs typeface="Arial" pitchFamily="34" charset="0"/>
              </a:rPr>
              <a:t>– годовая выручка резидентов</a:t>
            </a:r>
            <a:endParaRPr lang="ru-RU" sz="1500" b="1" dirty="0"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185" y="14479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4FAE30"/>
                </a:solidFill>
                <a:latin typeface="Arial" pitchFamily="34" charset="0"/>
                <a:cs typeface="Arial" pitchFamily="34" charset="0"/>
              </a:rPr>
              <a:t>В интересах </a:t>
            </a:r>
            <a:r>
              <a:rPr lang="ru-RU" b="1" dirty="0" err="1">
                <a:solidFill>
                  <a:srgbClr val="4FAE30"/>
                </a:solidFill>
                <a:latin typeface="Arial" pitchFamily="34" charset="0"/>
                <a:cs typeface="Arial" pitchFamily="34" charset="0"/>
              </a:rPr>
              <a:t>стартапов</a:t>
            </a:r>
            <a:r>
              <a:rPr lang="ru-RU" b="1" dirty="0">
                <a:solidFill>
                  <a:srgbClr val="4FAE3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dirty="0">
                <a:solidFill>
                  <a:srgbClr val="4FAE30"/>
                </a:solidFill>
                <a:latin typeface="Arial" pitchFamily="34" charset="0"/>
                <a:cs typeface="Arial" pitchFamily="34" charset="0"/>
              </a:rPr>
              <a:t>и высокотехнологичных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380951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898" y="116632"/>
            <a:ext cx="6067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AC00"/>
                </a:solidFill>
              </a:rPr>
              <a:t>Технопарк – база технологических сервисов </a:t>
            </a:r>
          </a:p>
          <a:p>
            <a:r>
              <a:rPr lang="ru-RU" sz="2000" b="1" dirty="0" smtClean="0">
                <a:solidFill>
                  <a:srgbClr val="00AC00"/>
                </a:solidFill>
              </a:rPr>
              <a:t>с потенциалом развития контрактного производства</a:t>
            </a:r>
            <a:endParaRPr lang="ru-RU" sz="2000" b="1" dirty="0">
              <a:solidFill>
                <a:srgbClr val="4FAE3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24330" y="639633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4FAE30"/>
                </a:solidFill>
              </a:rPr>
              <a:t>6</a:t>
            </a:r>
            <a:endParaRPr lang="ru-RU" sz="2400" b="1" dirty="0">
              <a:solidFill>
                <a:srgbClr val="4FAE3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56476" y="1170078"/>
            <a:ext cx="278664" cy="278664"/>
          </a:xfrm>
          <a:prstGeom prst="ellipse">
            <a:avLst/>
          </a:prstGeom>
          <a:gradFill flip="none" rotWithShape="1">
            <a:gsLst>
              <a:gs pos="0">
                <a:srgbClr val="4FAE3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929471" y="1170078"/>
            <a:ext cx="278664" cy="278664"/>
          </a:xfrm>
          <a:prstGeom prst="ellipse">
            <a:avLst/>
          </a:prstGeom>
          <a:gradFill flip="none" rotWithShape="1">
            <a:gsLst>
              <a:gs pos="0">
                <a:srgbClr val="4FAE3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56476" y="3637614"/>
            <a:ext cx="278664" cy="278664"/>
          </a:xfrm>
          <a:prstGeom prst="ellipse">
            <a:avLst/>
          </a:prstGeom>
          <a:gradFill flip="none" rotWithShape="1">
            <a:gsLst>
              <a:gs pos="0">
                <a:srgbClr val="4FAE3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970267" y="3637614"/>
            <a:ext cx="278664" cy="278664"/>
          </a:xfrm>
          <a:prstGeom prst="ellipse">
            <a:avLst/>
          </a:prstGeom>
          <a:gradFill flip="none" rotWithShape="1">
            <a:gsLst>
              <a:gs pos="0">
                <a:srgbClr val="4FAE3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3856" y="1124744"/>
            <a:ext cx="3545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AC00"/>
                </a:solidFill>
              </a:rPr>
              <a:t>Центр технологического обеспечения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898" y="1494076"/>
            <a:ext cx="41880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 smtClean="0"/>
              <a:t>лабораторно-испытательные </a:t>
            </a:r>
            <a:r>
              <a:rPr lang="ru-RU" sz="1400" b="1" dirty="0"/>
              <a:t>работы;</a:t>
            </a:r>
          </a:p>
          <a:p>
            <a:pPr indent="180975" algn="just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/>
              <a:t>фрезерная, токарная и слесарная обработка;</a:t>
            </a:r>
          </a:p>
          <a:p>
            <a:pPr indent="180975" algn="just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/>
              <a:t>изготовление пресс-форм и штампов; </a:t>
            </a:r>
          </a:p>
          <a:p>
            <a:pPr indent="180975" algn="just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/>
              <a:t>монтаж электронных </a:t>
            </a:r>
            <a:r>
              <a:rPr lang="ru-RU" sz="1400" b="1" dirty="0" smtClean="0"/>
              <a:t>компонентов</a:t>
            </a:r>
          </a:p>
          <a:p>
            <a:pPr algn="just">
              <a:buClr>
                <a:srgbClr val="00C800"/>
              </a:buClr>
            </a:pPr>
            <a:r>
              <a:rPr lang="ru-RU" sz="1400" b="1" dirty="0"/>
              <a:t> </a:t>
            </a:r>
            <a:r>
              <a:rPr lang="ru-RU" sz="1400" b="1" dirty="0" smtClean="0"/>
              <a:t>   </a:t>
            </a:r>
            <a:r>
              <a:rPr lang="ru-RU" sz="1400" b="1" dirty="0"/>
              <a:t>на печатные платы;</a:t>
            </a:r>
          </a:p>
          <a:p>
            <a:pPr indent="180975" algn="just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/>
              <a:t>термическая и </a:t>
            </a:r>
            <a:r>
              <a:rPr lang="ru-RU" sz="1400" b="1" dirty="0" smtClean="0"/>
              <a:t>химико-термическая</a:t>
            </a:r>
          </a:p>
          <a:p>
            <a:pPr algn="just">
              <a:buClr>
                <a:srgbClr val="00C800"/>
              </a:buClr>
            </a:pPr>
            <a:r>
              <a:rPr lang="ru-RU" sz="1400" b="1" dirty="0"/>
              <a:t> </a:t>
            </a:r>
            <a:r>
              <a:rPr lang="ru-RU" sz="1400" b="1" dirty="0" smtClean="0"/>
              <a:t>   </a:t>
            </a:r>
            <a:r>
              <a:rPr lang="ru-RU" sz="1400" b="1" dirty="0"/>
              <a:t>обработка металлов и др.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20072" y="1124744"/>
            <a:ext cx="4001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AC00"/>
                </a:solidFill>
              </a:rPr>
              <a:t>Центр информационных технологий </a:t>
            </a:r>
            <a:endParaRPr lang="ru-RU" sz="1600" b="1" dirty="0">
              <a:solidFill>
                <a:srgbClr val="00AC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8057" y="3637614"/>
            <a:ext cx="3748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AC00"/>
                </a:solidFill>
              </a:rPr>
              <a:t>Инжиниринговый </a:t>
            </a:r>
            <a:r>
              <a:rPr lang="ru-RU" sz="1600" b="1" dirty="0" smtClean="0">
                <a:solidFill>
                  <a:srgbClr val="00AC00"/>
                </a:solidFill>
              </a:rPr>
              <a:t>центр</a:t>
            </a:r>
          </a:p>
          <a:p>
            <a:r>
              <a:rPr lang="ru-RU" sz="1600" b="1" dirty="0" smtClean="0">
                <a:solidFill>
                  <a:srgbClr val="00AC00"/>
                </a:solidFill>
              </a:rPr>
              <a:t>комплексного </a:t>
            </a:r>
            <a:r>
              <a:rPr lang="ru-RU" sz="1600" b="1" dirty="0" err="1" smtClean="0">
                <a:solidFill>
                  <a:srgbClr val="00AC00"/>
                </a:solidFill>
              </a:rPr>
              <a:t>мультиплатформенного</a:t>
            </a:r>
            <a:r>
              <a:rPr lang="ru-RU" sz="1600" b="1" dirty="0" smtClean="0">
                <a:solidFill>
                  <a:srgbClr val="00AC00"/>
                </a:solidFill>
              </a:rPr>
              <a:t> тестирования ПО</a:t>
            </a:r>
            <a:endParaRPr lang="ru-RU" sz="1600" b="1" dirty="0">
              <a:solidFill>
                <a:srgbClr val="00AC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20072" y="3637613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AC00"/>
                </a:solidFill>
              </a:rPr>
              <a:t>Инжиниринговый центр кластера биомедицины и </a:t>
            </a:r>
            <a:r>
              <a:rPr lang="ru-RU" sz="1600" b="1" dirty="0" smtClean="0">
                <a:solidFill>
                  <a:srgbClr val="00AC00"/>
                </a:solidFill>
              </a:rPr>
              <a:t>биотехнологии «БиоИнжиниринг»</a:t>
            </a:r>
            <a:endParaRPr lang="ru-RU" sz="1600" b="1" dirty="0">
              <a:solidFill>
                <a:srgbClr val="00AC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88024" y="1498633"/>
            <a:ext cx="42176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 smtClean="0"/>
              <a:t>аренда </a:t>
            </a:r>
            <a:r>
              <a:rPr lang="ru-RU" sz="1400" b="1" dirty="0"/>
              <a:t>виртуальных серверов и </a:t>
            </a:r>
            <a:r>
              <a:rPr lang="ru-RU" sz="1400" b="1" dirty="0" smtClean="0"/>
              <a:t>дисковой</a:t>
            </a:r>
          </a:p>
          <a:p>
            <a:pPr>
              <a:buClr>
                <a:srgbClr val="00C800"/>
              </a:buClr>
            </a:pPr>
            <a:r>
              <a:rPr lang="ru-RU" sz="1400" b="1" dirty="0"/>
              <a:t> </a:t>
            </a:r>
            <a:r>
              <a:rPr lang="ru-RU" sz="1400" b="1" dirty="0" smtClean="0"/>
              <a:t>    емкости</a:t>
            </a:r>
            <a:r>
              <a:rPr lang="ru-RU" sz="1400" b="1" dirty="0"/>
              <a:t>;</a:t>
            </a:r>
          </a:p>
          <a:p>
            <a:pPr indent="180975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/>
              <a:t>размещение серверного оборудования; </a:t>
            </a:r>
          </a:p>
          <a:p>
            <a:pPr indent="180975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/>
              <a:t>аренда серверного оборудования;</a:t>
            </a:r>
          </a:p>
          <a:p>
            <a:pPr indent="180975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/>
              <a:t>аренда стойко-мест в ЦОД;</a:t>
            </a:r>
          </a:p>
          <a:p>
            <a:pPr indent="180975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/>
              <a:t>услуги хостинга;</a:t>
            </a:r>
          </a:p>
          <a:p>
            <a:pPr indent="180975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/>
              <a:t>доступ к физическим и виртуальным </a:t>
            </a:r>
            <a:r>
              <a:rPr lang="ru-RU" sz="1400" b="1" dirty="0" smtClean="0"/>
              <a:t>серверам</a:t>
            </a:r>
          </a:p>
          <a:p>
            <a:pPr>
              <a:buClr>
                <a:srgbClr val="00C800"/>
              </a:buClr>
            </a:pPr>
            <a:r>
              <a:rPr lang="ru-RU" sz="1400" b="1" dirty="0"/>
              <a:t> </a:t>
            </a:r>
            <a:r>
              <a:rPr lang="ru-RU" sz="1400" b="1" dirty="0" smtClean="0"/>
              <a:t>    </a:t>
            </a:r>
            <a:r>
              <a:rPr lang="ru-RU" sz="1400" b="1" dirty="0"/>
              <a:t>и др.  </a:t>
            </a:r>
          </a:p>
          <a:p>
            <a:pPr>
              <a:buClr>
                <a:srgbClr val="00C800"/>
              </a:buClr>
              <a:buSzPct val="222000"/>
            </a:pP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829163" y="4469245"/>
            <a:ext cx="4392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 smtClean="0"/>
              <a:t>химическая лаборатория;</a:t>
            </a:r>
            <a:endParaRPr lang="ru-RU" sz="1400" b="1" dirty="0"/>
          </a:p>
          <a:p>
            <a:pPr indent="180975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/>
              <a:t>лаборатория стандартных </a:t>
            </a:r>
            <a:r>
              <a:rPr lang="ru-RU" sz="1400" b="1" dirty="0" smtClean="0"/>
              <a:t>биотехнологий;</a:t>
            </a:r>
            <a:endParaRPr lang="ru-RU" sz="1400" b="1" dirty="0"/>
          </a:p>
          <a:p>
            <a:pPr indent="180975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/>
              <a:t>аналитическая </a:t>
            </a:r>
            <a:r>
              <a:rPr lang="ru-RU" sz="1400" b="1" dirty="0" smtClean="0"/>
              <a:t>лаборатория;</a:t>
            </a:r>
            <a:endParaRPr lang="ru-RU" sz="1400" b="1" dirty="0"/>
          </a:p>
          <a:p>
            <a:pPr indent="180975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/>
              <a:t>участок изготовления малых форм </a:t>
            </a:r>
            <a:r>
              <a:rPr lang="ru-RU" sz="1400" b="1" dirty="0" smtClean="0"/>
              <a:t>биопрепаратов.</a:t>
            </a:r>
            <a:endParaRPr lang="ru-RU" sz="1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56476" y="4469245"/>
            <a:ext cx="43380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 smtClean="0"/>
              <a:t>услуги </a:t>
            </a:r>
            <a:r>
              <a:rPr lang="ru-RU" sz="1400" b="1" dirty="0"/>
              <a:t>создания и вывода на рынок качественных ИТ-продуктов;</a:t>
            </a:r>
          </a:p>
          <a:p>
            <a:pPr lvl="0" indent="180975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/>
              <a:t>тестирование мобильных и  веб-приложений;</a:t>
            </a:r>
          </a:p>
          <a:p>
            <a:pPr lvl="0" indent="180975">
              <a:buClr>
                <a:srgbClr val="00C800"/>
              </a:buClr>
              <a:buFont typeface="Arial" pitchFamily="34" charset="0"/>
              <a:buChar char="•"/>
            </a:pPr>
            <a:r>
              <a:rPr lang="ru-RU" sz="1400" b="1" dirty="0"/>
              <a:t>тестирование программного обеспечения на соответствие требованиям информационной безопасности и др. </a:t>
            </a:r>
          </a:p>
          <a:p>
            <a:pPr>
              <a:buClr>
                <a:srgbClr val="00C800"/>
              </a:buClr>
              <a:buSzPct val="222000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518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898" y="116632"/>
            <a:ext cx="787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AC00"/>
                </a:solidFill>
              </a:rPr>
              <a:t>Актуальные проблемы в рамках сферы деятельности </a:t>
            </a:r>
            <a:r>
              <a:rPr lang="ru-RU" sz="2000" b="1" dirty="0" err="1" smtClean="0">
                <a:solidFill>
                  <a:srgbClr val="00AC00"/>
                </a:solidFill>
              </a:rPr>
              <a:t>Академпарка</a:t>
            </a:r>
            <a:endParaRPr lang="ru-RU" sz="2000" b="1" dirty="0">
              <a:solidFill>
                <a:srgbClr val="4FAE3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24330" y="639633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4FAE30"/>
                </a:solidFill>
              </a:rPr>
              <a:t>7</a:t>
            </a:r>
            <a:endParaRPr lang="ru-RU" sz="2400" b="1" dirty="0">
              <a:solidFill>
                <a:srgbClr val="4FAE3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62670" y="2697453"/>
            <a:ext cx="278664" cy="278664"/>
          </a:xfrm>
          <a:prstGeom prst="ellipse">
            <a:avLst/>
          </a:prstGeom>
          <a:gradFill flip="none" rotWithShape="1">
            <a:gsLst>
              <a:gs pos="0">
                <a:srgbClr val="4FAE3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476" y="1309410"/>
            <a:ext cx="278664" cy="278664"/>
          </a:xfrm>
          <a:prstGeom prst="ellipse">
            <a:avLst/>
          </a:prstGeom>
          <a:gradFill flip="none" rotWithShape="1">
            <a:gsLst>
              <a:gs pos="0">
                <a:srgbClr val="4FAE3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621951"/>
            <a:ext cx="6773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AC00"/>
                </a:solidFill>
              </a:rPr>
              <a:t>Выстраивание системы эффективного </a:t>
            </a:r>
          </a:p>
          <a:p>
            <a:r>
              <a:rPr lang="ru-RU" sz="2000" b="1" dirty="0" smtClean="0">
                <a:solidFill>
                  <a:srgbClr val="00AC00"/>
                </a:solidFill>
              </a:rPr>
              <a:t>Взаимодействия организаций научной сферы и сферы бизнеса:</a:t>
            </a:r>
            <a:endParaRPr lang="ru-RU" sz="2000" b="1" dirty="0">
              <a:solidFill>
                <a:srgbClr val="00AC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2204" y="1196752"/>
            <a:ext cx="719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AC00"/>
                </a:solidFill>
              </a:rPr>
              <a:t>Мотивация и вовлечение школьников, студентов, молодых учёных в научно-технологическую деятельность</a:t>
            </a:r>
            <a:endParaRPr lang="ru-RU" sz="2000" b="1" dirty="0">
              <a:solidFill>
                <a:srgbClr val="00AC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8056" y="3637614"/>
            <a:ext cx="63881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700" b="1" dirty="0" smtClean="0"/>
              <a:t>Обеспечение продуктивного взаимодействия научных организаций, институтов развития и инновационных команд</a:t>
            </a:r>
          </a:p>
          <a:p>
            <a:pPr>
              <a:buClr>
                <a:srgbClr val="4FAE30"/>
              </a:buClr>
            </a:pPr>
            <a:endParaRPr lang="ru-RU" sz="1700" b="1" dirty="0" smtClean="0"/>
          </a:p>
          <a:p>
            <a:pPr marL="285750" indent="-285750"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700" b="1" dirty="0"/>
              <a:t>Обеспечение продуктивного взаимодействия исследовательских коллективов, малых и средних инновационных компаний с представителями крупного бизнеса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4220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404" y="116632"/>
            <a:ext cx="6580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FAE30"/>
                </a:solidFill>
              </a:rPr>
              <a:t>Практики </a:t>
            </a:r>
            <a:r>
              <a:rPr lang="ru-RU" b="1" dirty="0" err="1" smtClean="0">
                <a:solidFill>
                  <a:srgbClr val="4FAE30"/>
                </a:solidFill>
              </a:rPr>
              <a:t>Академпарка</a:t>
            </a:r>
            <a:r>
              <a:rPr lang="ru-RU" b="1" dirty="0" smtClean="0">
                <a:solidFill>
                  <a:srgbClr val="4FAE30"/>
                </a:solidFill>
              </a:rPr>
              <a:t> по вовлечению школьников, студентов </a:t>
            </a:r>
          </a:p>
          <a:p>
            <a:r>
              <a:rPr lang="ru-RU" b="1" dirty="0" smtClean="0">
                <a:solidFill>
                  <a:srgbClr val="4FAE30"/>
                </a:solidFill>
              </a:rPr>
              <a:t>и научной молодёжи в научно-технологическую деятельность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60069" y="639633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4FAE30"/>
                </a:solidFill>
              </a:rPr>
              <a:t>8</a:t>
            </a:r>
            <a:endParaRPr lang="ru-RU" sz="2400" b="1" dirty="0">
              <a:solidFill>
                <a:srgbClr val="4FAE3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404" y="1182525"/>
            <a:ext cx="6768752" cy="517185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3928" tIns="58420" rIns="58420" bIns="58420" numCol="1" spcCol="1270" anchor="ctr" anchorCtr="0">
            <a:noAutofit/>
          </a:bodyPr>
          <a:lstStyle/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tx1"/>
                </a:solidFill>
              </a:rPr>
              <a:t>Создание условий для кружковой деятельности</a:t>
            </a: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tx1"/>
                </a:solidFill>
              </a:rPr>
              <a:t>Организация ознакомительных уроков «Современные технологии и профессии будущего»</a:t>
            </a: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tx1"/>
                </a:solidFill>
              </a:rPr>
              <a:t>Организация мероприятий по популяризации </a:t>
            </a:r>
            <a:r>
              <a:rPr lang="ru-RU" sz="1700" b="1" dirty="0" err="1" smtClean="0">
                <a:solidFill>
                  <a:schemeClr val="tx1"/>
                </a:solidFill>
              </a:rPr>
              <a:t>Олимипиады</a:t>
            </a:r>
            <a:r>
              <a:rPr lang="ru-RU" sz="1700" b="1" dirty="0" smtClean="0">
                <a:solidFill>
                  <a:schemeClr val="tx1"/>
                </a:solidFill>
              </a:rPr>
              <a:t> НТИ и подготовке школьников к участию   в Олимпиаде НТИ</a:t>
            </a: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tx1"/>
                </a:solidFill>
              </a:rPr>
              <a:t>Формирование стратегии </a:t>
            </a:r>
            <a:r>
              <a:rPr lang="ru-RU" sz="1700" b="1" dirty="0">
                <a:solidFill>
                  <a:schemeClr val="tx1"/>
                </a:solidFill>
              </a:rPr>
              <a:t>и </a:t>
            </a:r>
            <a:r>
              <a:rPr lang="ru-RU" sz="1700" b="1" dirty="0" smtClean="0">
                <a:solidFill>
                  <a:schemeClr val="tx1"/>
                </a:solidFill>
              </a:rPr>
              <a:t>программы </a:t>
            </a:r>
            <a:r>
              <a:rPr lang="ru-RU" sz="1700" b="1" dirty="0">
                <a:solidFill>
                  <a:schemeClr val="tx1"/>
                </a:solidFill>
              </a:rPr>
              <a:t>деятельности Открытого университета </a:t>
            </a:r>
            <a:r>
              <a:rPr lang="ru-RU" sz="1700" b="1" dirty="0" err="1">
                <a:solidFill>
                  <a:schemeClr val="tx1"/>
                </a:solidFill>
              </a:rPr>
              <a:t>Академпарка</a:t>
            </a:r>
            <a:r>
              <a:rPr lang="ru-RU" sz="1700" b="1" dirty="0">
                <a:solidFill>
                  <a:schemeClr val="tx1"/>
                </a:solidFill>
              </a:rPr>
              <a:t>, </a:t>
            </a:r>
            <a:r>
              <a:rPr lang="ru-RU" sz="1700" b="1" dirty="0" smtClean="0">
                <a:solidFill>
                  <a:schemeClr val="tx1"/>
                </a:solidFill>
              </a:rPr>
              <a:t>старт регулярной деятельности</a:t>
            </a: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tx1"/>
                </a:solidFill>
              </a:rPr>
              <a:t>Проведение образовательной программы «</a:t>
            </a:r>
            <a:r>
              <a:rPr lang="ru-RU" sz="1700" b="1" dirty="0" err="1" smtClean="0">
                <a:solidFill>
                  <a:schemeClr val="tx1"/>
                </a:solidFill>
              </a:rPr>
              <a:t>Наивгатор</a:t>
            </a:r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ru-RU" sz="1700" b="1" dirty="0" err="1" smtClean="0">
                <a:solidFill>
                  <a:schemeClr val="tx1"/>
                </a:solidFill>
              </a:rPr>
              <a:t>инноватора</a:t>
            </a:r>
            <a:r>
              <a:rPr lang="ru-RU" sz="1700" b="1" dirty="0" smtClean="0">
                <a:solidFill>
                  <a:schemeClr val="tx1"/>
                </a:solidFill>
              </a:rPr>
              <a:t>» совместно с Открытым университетом </a:t>
            </a:r>
            <a:r>
              <a:rPr lang="ru-RU" sz="1700" b="1" dirty="0" err="1" smtClean="0">
                <a:solidFill>
                  <a:schemeClr val="tx1"/>
                </a:solidFill>
              </a:rPr>
              <a:t>Сколково</a:t>
            </a:r>
            <a:endParaRPr lang="ru-RU" sz="1700" b="1" dirty="0" smtClean="0">
              <a:solidFill>
                <a:schemeClr val="tx1"/>
              </a:solidFill>
            </a:endParaRP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tx1"/>
                </a:solidFill>
              </a:rPr>
              <a:t>Проведение акселерационной программы А:СТАРТ (2 сессии в год)</a:t>
            </a: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tx1"/>
                </a:solidFill>
              </a:rPr>
              <a:t>Организация деятельности образовательной программы «Наставничество в исследовательской и проектной деятельности»</a:t>
            </a: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4FAE30"/>
              </a:buClr>
              <a:buFont typeface="Arial" pitchFamily="34" charset="0"/>
              <a:buChar char="•"/>
            </a:pPr>
            <a:endParaRPr lang="ru-RU" sz="1500" dirty="0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47" y="3140968"/>
            <a:ext cx="1881519" cy="1254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74" y="4754305"/>
            <a:ext cx="1881517" cy="125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72" y="1556792"/>
            <a:ext cx="1881519" cy="1254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06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27001" y="6396335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4FAE30"/>
                </a:solidFill>
              </a:rPr>
              <a:t>10</a:t>
            </a:r>
            <a:endParaRPr lang="ru-RU" sz="2400" b="1" dirty="0">
              <a:solidFill>
                <a:srgbClr val="4FAE3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28111" y="1640913"/>
            <a:ext cx="6120680" cy="133493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3928" tIns="58420" rIns="58420" bIns="58420" numCol="1" spcCol="1270" anchor="ctr" anchorCtr="0">
            <a:noAutofit/>
          </a:bodyPr>
          <a:lstStyle/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00863D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Помещения и оборудование на льготных </a:t>
            </a: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условиях</a:t>
            </a: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00863D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Пакеты консалтинговых и офисных услуг</a:t>
            </a: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00863D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Льготный доступ к инфраструктуре сервисных компаний</a:t>
            </a: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00863D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Содействие в привлечении инвестиций и мер государственной поддержки</a:t>
            </a:r>
          </a:p>
          <a:p>
            <a:pPr marL="285750" indent="-285750" defTabSz="1022350">
              <a:lnSpc>
                <a:spcPct val="90000"/>
              </a:lnSpc>
              <a:spcAft>
                <a:spcPct val="35000"/>
              </a:spcAft>
              <a:buClr>
                <a:srgbClr val="00863D"/>
              </a:buClr>
              <a:buFont typeface="Arial" pitchFamily="34" charset="0"/>
              <a:buChar char="•"/>
            </a:pPr>
            <a:endParaRPr lang="ru-RU" sz="13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1910" y="1044141"/>
            <a:ext cx="278664" cy="278664"/>
          </a:xfrm>
          <a:prstGeom prst="ellipse">
            <a:avLst/>
          </a:prstGeom>
          <a:gradFill flip="none" rotWithShape="1">
            <a:gsLst>
              <a:gs pos="0">
                <a:srgbClr val="4FAE3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89928" y="2902771"/>
            <a:ext cx="278664" cy="278664"/>
          </a:xfrm>
          <a:prstGeom prst="ellipse">
            <a:avLst/>
          </a:prstGeom>
          <a:gradFill flip="none" rotWithShape="1">
            <a:gsLst>
              <a:gs pos="0">
                <a:srgbClr val="4FAE3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6570154" y="1322805"/>
            <a:ext cx="2602510" cy="32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200" b="1" dirty="0" smtClean="0">
                <a:cs typeface="Arial" pitchFamily="34" charset="0"/>
              </a:rPr>
              <a:t>КОМПАНИЯ-РЕЗИДЕНТ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96334" y="921863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ru-RU" sz="2800" b="1" dirty="0" smtClean="0">
                <a:solidFill>
                  <a:srgbClr val="4FAE30"/>
                </a:solidFill>
              </a:rPr>
              <a:t>81</a:t>
            </a:r>
            <a:endParaRPr lang="ru-RU" sz="2800" b="1" dirty="0">
              <a:solidFill>
                <a:srgbClr val="0FD35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574" y="980728"/>
            <a:ext cx="87519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FAE30"/>
                </a:solidFill>
                <a:cs typeface="Times New Roman" pitchFamily="18" charset="0"/>
              </a:rPr>
              <a:t>Бизнес-инкубатор </a:t>
            </a:r>
            <a:r>
              <a:rPr lang="ru-RU" sz="1600" b="1" dirty="0" err="1" smtClean="0">
                <a:solidFill>
                  <a:srgbClr val="4FAE30"/>
                </a:solidFill>
                <a:cs typeface="Times New Roman" pitchFamily="18" charset="0"/>
              </a:rPr>
              <a:t>Академпарка</a:t>
            </a:r>
            <a:endParaRPr lang="ru-RU" sz="900" b="1" dirty="0" smtClean="0">
              <a:solidFill>
                <a:srgbClr val="4FAE30"/>
              </a:solidFill>
              <a:cs typeface="Times New Roman" pitchFamily="18" charset="0"/>
            </a:endParaRPr>
          </a:p>
          <a:p>
            <a:r>
              <a:rPr lang="ru-RU" sz="1300" dirty="0" smtClean="0">
                <a:solidFill>
                  <a:srgbClr val="4FAE30"/>
                </a:solidFill>
                <a:cs typeface="Times New Roman" pitchFamily="18" charset="0"/>
              </a:rPr>
              <a:t>Содействие эффективному развитию начинающих </a:t>
            </a:r>
          </a:p>
          <a:p>
            <a:r>
              <a:rPr lang="ru-RU" sz="1300" dirty="0" smtClean="0">
                <a:solidFill>
                  <a:srgbClr val="4FAE30"/>
                </a:solidFill>
                <a:cs typeface="Times New Roman" pitchFamily="18" charset="0"/>
              </a:rPr>
              <a:t>компаний и их быстрому выходу на самоокупаемость</a:t>
            </a:r>
            <a:endParaRPr lang="ru-RU" sz="1300" dirty="0">
              <a:solidFill>
                <a:srgbClr val="4FAE3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3518" y="290709"/>
            <a:ext cx="7058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FAE30"/>
                </a:solidFill>
              </a:rPr>
              <a:t>Практика </a:t>
            </a:r>
            <a:r>
              <a:rPr lang="ru-RU" b="1" dirty="0" err="1" smtClean="0">
                <a:solidFill>
                  <a:srgbClr val="4FAE30"/>
                </a:solidFill>
              </a:rPr>
              <a:t>инкубирования</a:t>
            </a:r>
            <a:r>
              <a:rPr lang="ru-RU" b="1" dirty="0" smtClean="0">
                <a:solidFill>
                  <a:srgbClr val="4FAE30"/>
                </a:solidFill>
              </a:rPr>
              <a:t> и акселерации инновационных компаний</a:t>
            </a:r>
            <a:endParaRPr lang="ru-RU" b="1" dirty="0" smtClean="0">
              <a:solidFill>
                <a:srgbClr val="4FAE3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32" y="1657088"/>
            <a:ext cx="1826905" cy="121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Прямоугольник 30"/>
          <p:cNvSpPr/>
          <p:nvPr/>
        </p:nvSpPr>
        <p:spPr>
          <a:xfrm>
            <a:off x="580574" y="2875024"/>
            <a:ext cx="8751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FAE30"/>
                </a:solidFill>
                <a:cs typeface="Times New Roman" pitchFamily="18" charset="0"/>
              </a:rPr>
              <a:t>Акселерация инновационных компаний</a:t>
            </a:r>
          </a:p>
          <a:p>
            <a:r>
              <a:rPr lang="ru-RU" sz="1400" b="1" dirty="0" smtClean="0">
                <a:solidFill>
                  <a:srgbClr val="4FAE30"/>
                </a:solidFill>
                <a:cs typeface="Times New Roman" pitchFamily="18" charset="0"/>
              </a:rPr>
              <a:t>Истории успеха</a:t>
            </a:r>
            <a:endParaRPr lang="ru-RU" sz="1400" b="1" dirty="0" smtClean="0">
              <a:solidFill>
                <a:srgbClr val="4FAE30"/>
              </a:solidFill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2800" y="3429022"/>
            <a:ext cx="691832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4FAE30"/>
                </a:solidFill>
              </a:rPr>
              <a:t>ОКСИАЛ</a:t>
            </a:r>
            <a:r>
              <a:rPr lang="ru-RU" sz="1300" b="1" dirty="0" smtClean="0"/>
              <a:t> – компания–создатель первой </a:t>
            </a:r>
            <a:r>
              <a:rPr lang="ru-RU" sz="1300" b="1" dirty="0"/>
              <a:t>в мире </a:t>
            </a:r>
            <a:r>
              <a:rPr lang="ru-RU" sz="1300" b="1" dirty="0" smtClean="0"/>
              <a:t>промышленная технология </a:t>
            </a:r>
            <a:r>
              <a:rPr lang="ru-RU" sz="1300" b="1" dirty="0"/>
              <a:t>синтеза одностенных углеродных </a:t>
            </a:r>
            <a:r>
              <a:rPr lang="ru-RU" sz="1300" b="1" dirty="0" err="1" smtClean="0"/>
              <a:t>нанотрубок</a:t>
            </a:r>
            <a:r>
              <a:rPr lang="ru-RU" sz="1300" b="1" dirty="0"/>
              <a:t>.</a:t>
            </a:r>
            <a:r>
              <a:rPr lang="ru-RU" sz="1300" b="1" dirty="0" smtClean="0"/>
              <a:t> Производит </a:t>
            </a:r>
            <a:r>
              <a:rPr lang="ru-RU" sz="1300" b="1" dirty="0" err="1" smtClean="0"/>
              <a:t>нанотрубки</a:t>
            </a:r>
            <a:r>
              <a:rPr lang="ru-RU" sz="1300" b="1" dirty="0" smtClean="0"/>
              <a:t> </a:t>
            </a:r>
            <a:r>
              <a:rPr lang="ru-RU" sz="1300" b="1" dirty="0"/>
              <a:t>исключительно высокого качества и </a:t>
            </a:r>
            <a:r>
              <a:rPr lang="ru-RU" sz="1300" b="1" dirty="0" smtClean="0"/>
              <a:t>предлагает </a:t>
            </a:r>
            <a:r>
              <a:rPr lang="ru-RU" sz="1300" b="1" dirty="0"/>
              <a:t>их на мировой рынок по цене, впервые делающей их применение в индустрии экономически </a:t>
            </a:r>
            <a:r>
              <a:rPr lang="ru-RU" sz="1300" b="1" dirty="0" smtClean="0"/>
              <a:t>доступным. 90</a:t>
            </a:r>
            <a:r>
              <a:rPr lang="ru-RU" sz="1300" b="1" dirty="0"/>
              <a:t>% мирового рынка </a:t>
            </a:r>
            <a:r>
              <a:rPr lang="ru-RU" sz="1300" b="1" dirty="0" err="1"/>
              <a:t>одностенных</a:t>
            </a:r>
            <a:r>
              <a:rPr lang="ru-RU" sz="1300" b="1" dirty="0"/>
              <a:t> углеродных </a:t>
            </a:r>
            <a:r>
              <a:rPr lang="ru-RU" sz="1300" b="1" dirty="0" err="1" smtClean="0"/>
              <a:t>нанотрубок</a:t>
            </a:r>
            <a:r>
              <a:rPr lang="ru-RU" sz="1300" b="1" dirty="0" smtClean="0"/>
              <a:t>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 defTabSz="180975"/>
            <a:r>
              <a:rPr lang="ru-RU" sz="1300" b="1" dirty="0">
                <a:solidFill>
                  <a:srgbClr val="4FAE30"/>
                </a:solidFill>
              </a:rPr>
              <a:t>ООО </a:t>
            </a:r>
            <a:r>
              <a:rPr lang="ru-RU" sz="1300" b="1" dirty="0" err="1">
                <a:solidFill>
                  <a:srgbClr val="4FAE30"/>
                </a:solidFill>
              </a:rPr>
              <a:t>Ангиолайн</a:t>
            </a:r>
            <a:r>
              <a:rPr lang="ru-RU" sz="1300" b="1" dirty="0"/>
              <a:t> - первый отечественный производитель коронарных </a:t>
            </a:r>
            <a:r>
              <a:rPr lang="ru-RU" sz="1300" b="1" dirty="0" err="1"/>
              <a:t>стентов</a:t>
            </a:r>
            <a:r>
              <a:rPr lang="ru-RU" sz="1300" b="1" dirty="0"/>
              <a:t> и </a:t>
            </a:r>
            <a:r>
              <a:rPr lang="ru-RU" sz="1300" b="1" dirty="0" err="1"/>
              <a:t>имплантов</a:t>
            </a:r>
            <a:r>
              <a:rPr lang="ru-RU" sz="1300" b="1" dirty="0"/>
              <a:t> сердечного клапана</a:t>
            </a:r>
            <a:r>
              <a:rPr lang="ru-RU" sz="1300" b="1" dirty="0" smtClean="0"/>
              <a:t>. 159 </a:t>
            </a:r>
            <a:r>
              <a:rPr lang="ru-RU" sz="1300" b="1" dirty="0"/>
              <a:t>лечебных учреждений в 63 регионах РФ применяют медицинские изделия компании. Общее количество имплантаций - более 100 тыс</a:t>
            </a:r>
            <a:r>
              <a:rPr lang="ru-RU" sz="1300" b="1" dirty="0" smtClean="0"/>
              <a:t>.</a:t>
            </a:r>
          </a:p>
          <a:p>
            <a:pPr algn="just" defTabSz="180975"/>
            <a:endParaRPr lang="ru-RU" sz="1300" b="1" dirty="0"/>
          </a:p>
          <a:p>
            <a:pPr algn="just"/>
            <a:r>
              <a:rPr lang="ru-RU" sz="1300" b="1" dirty="0">
                <a:solidFill>
                  <a:srgbClr val="4FAE30"/>
                </a:solidFill>
              </a:rPr>
              <a:t>Группа компаний ТИОН </a:t>
            </a:r>
            <a:r>
              <a:rPr lang="ru-RU" sz="1300" b="1" dirty="0"/>
              <a:t>- разработчик современных продуктов в области умной и </a:t>
            </a:r>
            <a:r>
              <a:rPr lang="ru-RU" sz="1300" b="1" dirty="0" err="1" smtClean="0"/>
              <a:t>энергоэффективной</a:t>
            </a:r>
            <a:r>
              <a:rPr lang="ru-RU" sz="1300" b="1" dirty="0" smtClean="0"/>
              <a:t> вентиляции</a:t>
            </a:r>
            <a:r>
              <a:rPr lang="ru-RU" sz="1300" b="1" dirty="0"/>
              <a:t>, очистки и обеззараживания воздуха</a:t>
            </a:r>
            <a:r>
              <a:rPr lang="ru-RU" sz="1300" b="1" dirty="0" smtClean="0"/>
              <a:t>. Система </a:t>
            </a:r>
            <a:r>
              <a:rPr lang="ru-RU" sz="1300" b="1" dirty="0"/>
              <a:t>мониторинга качества воздуха и управления климатической техникой </a:t>
            </a:r>
            <a:r>
              <a:rPr lang="en-US" sz="1300" b="1" dirty="0" err="1"/>
              <a:t>MagicAir</a:t>
            </a:r>
            <a:r>
              <a:rPr lang="ru-RU" sz="1300" b="1" dirty="0"/>
              <a:t> – лауреат международной премии </a:t>
            </a:r>
            <a:r>
              <a:rPr lang="ru-RU" sz="1300" b="1" dirty="0" err="1"/>
              <a:t>Red</a:t>
            </a:r>
            <a:r>
              <a:rPr lang="ru-RU" sz="1300" b="1" dirty="0"/>
              <a:t> </a:t>
            </a:r>
            <a:r>
              <a:rPr lang="ru-RU" sz="1300" b="1" dirty="0" err="1"/>
              <a:t>Dot</a:t>
            </a:r>
            <a:r>
              <a:rPr lang="ru-RU" sz="1300" b="1" dirty="0"/>
              <a:t> </a:t>
            </a:r>
            <a:r>
              <a:rPr lang="ru-RU" sz="1300" b="1" dirty="0" err="1"/>
              <a:t>Design</a:t>
            </a:r>
            <a:r>
              <a:rPr lang="ru-RU" sz="1300" b="1" dirty="0"/>
              <a:t> </a:t>
            </a:r>
            <a:r>
              <a:rPr lang="ru-RU" sz="1300" b="1" dirty="0" err="1"/>
              <a:t>Award</a:t>
            </a:r>
            <a:r>
              <a:rPr lang="ru-RU" sz="1300" b="1" dirty="0"/>
              <a:t>.</a:t>
            </a:r>
          </a:p>
          <a:p>
            <a:pPr algn="just" defTabSz="180975"/>
            <a:endParaRPr lang="ru-RU" sz="1200" b="1" dirty="0"/>
          </a:p>
          <a:p>
            <a:pPr algn="just"/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endParaRPr lang="ru-RU" sz="1200" b="1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22" y="3181435"/>
            <a:ext cx="1756415" cy="119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6" y="4398803"/>
            <a:ext cx="1174899" cy="881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25" y="5164616"/>
            <a:ext cx="1238162" cy="107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9810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114690</TotalTime>
  <Words>1034</Words>
  <Application>Microsoft Office PowerPoint</Application>
  <PresentationFormat>Экран (4:3)</PresentationFormat>
  <Paragraphs>172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Козлов Пётр Петрович</dc:creator>
  <cp:lastModifiedBy>Козлов Пётр Петрович</cp:lastModifiedBy>
  <cp:revision>263</cp:revision>
  <cp:lastPrinted>2019-03-14T10:43:15Z</cp:lastPrinted>
  <dcterms:created xsi:type="dcterms:W3CDTF">2018-08-20T08:02:19Z</dcterms:created>
  <dcterms:modified xsi:type="dcterms:W3CDTF">2019-03-14T12:54:31Z</dcterms:modified>
</cp:coreProperties>
</file>