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7" r:id="rId3"/>
    <p:sldId id="425" r:id="rId4"/>
    <p:sldId id="426" r:id="rId5"/>
    <p:sldId id="428" r:id="rId6"/>
    <p:sldId id="434" r:id="rId7"/>
    <p:sldId id="417" r:id="rId8"/>
    <p:sldId id="429" r:id="rId9"/>
    <p:sldId id="418" r:id="rId10"/>
    <p:sldId id="414" r:id="rId11"/>
    <p:sldId id="419" r:id="rId12"/>
    <p:sldId id="430" r:id="rId13"/>
    <p:sldId id="431" r:id="rId14"/>
    <p:sldId id="432" r:id="rId15"/>
    <p:sldId id="433" r:id="rId16"/>
    <p:sldId id="421" r:id="rId17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6C6C6"/>
    <a:srgbClr val="951A1D"/>
    <a:srgbClr val="FF5050"/>
    <a:srgbClr val="F26724"/>
    <a:srgbClr val="E62B25"/>
    <a:srgbClr val="F99B1C"/>
    <a:srgbClr val="F18420"/>
    <a:srgbClr val="E78E2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7" y="58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945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067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530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216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388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159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79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026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05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750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39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745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435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80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5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155469" y="1978266"/>
            <a:ext cx="630916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000000"/>
                </a:solidFill>
              </a:rPr>
              <a:t>Гайдаровские чтения</a:t>
            </a:r>
          </a:p>
          <a:p>
            <a:pPr lvl="0"/>
            <a:r>
              <a:rPr lang="ru-RU" sz="2000" b="1" dirty="0">
                <a:solidFill>
                  <a:srgbClr val="000000"/>
                </a:solidFill>
              </a:rPr>
              <a:t>Региональные финансовые системы как инструмент реализации национальных проектов</a:t>
            </a:r>
            <a:endParaRPr lang="en-US" sz="2000" b="1" dirty="0">
              <a:solidFill>
                <a:srgbClr val="000000"/>
              </a:solidFill>
            </a:endParaRPr>
          </a:p>
          <a:p>
            <a:pPr lvl="0"/>
            <a:endParaRPr lang="ru-RU" b="1" dirty="0">
              <a:solidFill>
                <a:srgbClr val="000000"/>
              </a:solidFill>
            </a:endParaRPr>
          </a:p>
          <a:p>
            <a:r>
              <a:rPr lang="ru-RU" cap="all" dirty="0"/>
              <a:t>Финансовые возможности регионов по реализации национальных проектов</a:t>
            </a:r>
          </a:p>
          <a:p>
            <a:endParaRPr lang="ru-RU" sz="1200" b="1" dirty="0">
              <a:solidFill>
                <a:srgbClr val="000000"/>
              </a:solidFill>
            </a:endParaRPr>
          </a:p>
          <a:p>
            <a:pPr lvl="0"/>
            <a:r>
              <a:rPr lang="en-US" sz="1200" b="1" dirty="0">
                <a:solidFill>
                  <a:srgbClr val="000000"/>
                </a:solidFill>
              </a:rPr>
              <a:t>15 </a:t>
            </a:r>
            <a:r>
              <a:rPr lang="ru-RU" sz="1200" b="1" dirty="0">
                <a:solidFill>
                  <a:srgbClr val="000000"/>
                </a:solidFill>
              </a:rPr>
              <a:t>марта 201</a:t>
            </a:r>
            <a:r>
              <a:rPr lang="en-US" sz="1200" b="1" dirty="0">
                <a:solidFill>
                  <a:srgbClr val="000000"/>
                </a:solidFill>
              </a:rPr>
              <a:t>9</a:t>
            </a:r>
            <a:r>
              <a:rPr lang="ru-RU" sz="1200" b="1" dirty="0">
                <a:solidFill>
                  <a:srgbClr val="000000"/>
                </a:solidFill>
              </a:rPr>
              <a:t> года</a:t>
            </a:r>
            <a:endParaRPr lang="ru-RU" sz="1200" cap="all" dirty="0"/>
          </a:p>
        </p:txBody>
      </p:sp>
      <p:sp>
        <p:nvSpPr>
          <p:cNvPr id="9" name="TextBox 8"/>
          <p:cNvSpPr txBox="1"/>
          <p:nvPr/>
        </p:nvSpPr>
        <p:spPr>
          <a:xfrm>
            <a:off x="6310051" y="814024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Лаборатория исследований бюджетной политики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98863" y="5613807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ts val="0"/>
              </a:spcBef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Докладчик: Дерюгин А.Н., с.н.с. </a:t>
            </a:r>
            <a:r>
              <a:rPr lang="ru-RU" sz="1200" dirty="0"/>
              <a:t>лаборатории исследований бюджетной политики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deryugin@ranepa.ru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65519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ОБЪЕМ СУБНАЦИОНАЛЬНОГО ДОЛГА В СТРАНАХ МИРА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исследований региональных реформ Института прикладных экономических исследований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747" y="2058905"/>
            <a:ext cx="4396740" cy="32613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2081" y="2058905"/>
            <a:ext cx="4620389" cy="325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60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34164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ГОСУДАРСТВЕННОГО ДОЛГА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60" y="431426"/>
            <a:ext cx="347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/>
              <a:t>Лаборатория исследований бюджетной политики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80C062-41F8-41DF-9C20-5A52481E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604" y="1844701"/>
            <a:ext cx="8109991" cy="49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097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1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265518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Перспективы роста бюджетных доходов регионов в 2019 г. (1)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исследований региональных реформ Института прикладных экономических исследований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40064" y="1842892"/>
            <a:ext cx="942514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l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НП + НДФЛ + МБТ = 71,4% общего объема доходов КБР (2018 г.)</a:t>
            </a:r>
          </a:p>
          <a:p>
            <a:pPr algn="l">
              <a:spcBef>
                <a:spcPct val="50000"/>
              </a:spcBef>
              <a:buClr>
                <a:srgbClr val="C00000"/>
              </a:buClr>
            </a:pPr>
            <a:r>
              <a:rPr lang="ru-RU" sz="2000" b="1" dirty="0">
                <a:solidFill>
                  <a:srgbClr val="FF0000"/>
                </a:solidFill>
              </a:rPr>
              <a:t>1</a:t>
            </a:r>
            <a:r>
              <a:rPr lang="ru-RU" sz="2000" dirty="0"/>
              <a:t>. Среднегодовая рублевая стоимость нефти марки </a:t>
            </a:r>
            <a:r>
              <a:rPr lang="en-US" sz="2000" dirty="0"/>
              <a:t>Urals</a:t>
            </a:r>
            <a:r>
              <a:rPr lang="ru-RU" sz="2000" dirty="0"/>
              <a:t> в 2018 г. выросла более чем на 40%. Такой же рост в 2019 маловероятен. Более низкий ее рост будет </a:t>
            </a:r>
            <a:r>
              <a:rPr lang="ru-RU" sz="2000" b="1" dirty="0">
                <a:solidFill>
                  <a:srgbClr val="FF0000"/>
                </a:solidFill>
              </a:rPr>
              <a:t>сдерживать темпы роста налога на прибыль организаций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537C97-6847-4EF4-8FC8-22A1CBD2B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269" y="3320220"/>
            <a:ext cx="6208527" cy="333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82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1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265518"/>
            <a:ext cx="93249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Перспективы роста бюджетных доходов регионов в 2019 г. (2)</a:t>
            </a:r>
          </a:p>
          <a:p>
            <a:pPr algn="l">
              <a:spcBef>
                <a:spcPct val="50000"/>
              </a:spcBef>
            </a:pP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исследований региональных реформ Института прикладных экономических исследований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40064" y="1842892"/>
            <a:ext cx="9425143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C00000"/>
              </a:buClr>
            </a:pP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2000" dirty="0"/>
              <a:t>.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год был последним годом, когда темпы роста заработной платы большой категории работников бюджетной сферы во исполнение майских президентских указов 2012 года превышали темпы роста средней заработной платы в экономике, поэтому в 2019 г. бюджетный сектор перестанет быть драйвером роста фонда оплаты труда в экономике.</a:t>
            </a:r>
          </a:p>
          <a:p>
            <a:pPr algn="l">
              <a:spcBef>
                <a:spcPct val="50000"/>
              </a:spcBef>
              <a:buClr>
                <a:srgbClr val="C00000"/>
              </a:buClr>
            </a:pP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Темпы роста межбюджетных трансфертов регионам из федерального бюджета в 2019 году также будут снижаться: в соответствии с законом о федеральном бюджете в 2019 году они составят 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107,9%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против 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122,4%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2018 г.</a:t>
            </a:r>
          </a:p>
        </p:txBody>
      </p:sp>
    </p:spTree>
    <p:extLst>
      <p:ext uri="{BB962C8B-B14F-4D97-AF65-F5344CB8AC3E}">
        <p14:creationId xmlns:p14="http://schemas.microsoft.com/office/powerpoint/2010/main" val="118249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1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265518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Обеспечение достижения национальных приоритетов на региональном уровне (1)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исследований региональных реформ Института прикладных экономических исследований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40064" y="1842892"/>
            <a:ext cx="9425143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Clr>
                <a:srgbClr val="C00000"/>
              </a:buClr>
              <a:buAutoNum type="arabicPeriod"/>
            </a:pPr>
            <a:r>
              <a:rPr lang="ru-RU" sz="2000" b="1" dirty="0"/>
              <a:t>Достижение целей бюджетной политики на региональном уровне невозможно без обеспечения сбалансированности региональных бюджетов</a:t>
            </a:r>
          </a:p>
          <a:p>
            <a:pPr marL="914400" lvl="1" indent="-457200" algn="l">
              <a:spcBef>
                <a:spcPct val="5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800" dirty="0"/>
              <a:t>высокие показатели исполнения региональных бюджетов</a:t>
            </a:r>
            <a:r>
              <a:rPr lang="en-US" sz="1800" dirty="0"/>
              <a:t> </a:t>
            </a:r>
            <a:r>
              <a:rPr lang="ru-RU" sz="1800" dirty="0"/>
              <a:t>в</a:t>
            </a:r>
            <a:r>
              <a:rPr lang="en-US" sz="1800" dirty="0"/>
              <a:t> 2018 </a:t>
            </a:r>
            <a:r>
              <a:rPr lang="ru-RU" sz="1800" dirty="0"/>
              <a:t>г.</a:t>
            </a:r>
          </a:p>
          <a:p>
            <a:pPr marL="914400" lvl="1" indent="-457200" algn="l">
              <a:spcBef>
                <a:spcPct val="5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800" dirty="0"/>
              <a:t>компенсация отмены налога на движимое имущество (183 млрд руб.):</a:t>
            </a:r>
          </a:p>
          <a:p>
            <a:pPr marL="1371600" lvl="2" indent="-457200" algn="l">
              <a:spcBef>
                <a:spcPct val="5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предоставление дотаций на сбалансированность (96 млрд руб.);</a:t>
            </a:r>
          </a:p>
          <a:p>
            <a:pPr marL="1371600" lvl="2" indent="-457200" algn="l">
              <a:spcBef>
                <a:spcPct val="5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передача на федеральный уровень 5 нозологий </a:t>
            </a:r>
            <a:r>
              <a:rPr lang="ru-RU" sz="1600" dirty="0" err="1"/>
              <a:t>орфанников</a:t>
            </a:r>
            <a:r>
              <a:rPr lang="ru-RU" sz="1600" dirty="0"/>
              <a:t> (110,7 млрд руб.);</a:t>
            </a:r>
          </a:p>
          <a:p>
            <a:pPr marL="1371600" lvl="2" indent="-457200" algn="l">
              <a:spcBef>
                <a:spcPct val="5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передача регионам 30% акцизов на алкоголь;</a:t>
            </a:r>
          </a:p>
          <a:p>
            <a:pPr marL="1371600" lvl="2" indent="-457200" algn="l">
              <a:spcBef>
                <a:spcPct val="5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повышение уровня софинансирования на выплату по 3 ребенку (20 млрд руб.);</a:t>
            </a:r>
          </a:p>
          <a:p>
            <a:pPr marL="1371600" lvl="2" indent="-457200" algn="l">
              <a:spcBef>
                <a:spcPct val="5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акцизы на нефтепродукты регионам доведут до 100% к 2024 году, добавляя по 8% в год.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63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1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265518"/>
            <a:ext cx="93249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Обеспечение достижения национальных приоритетов на региональном уровне (2)</a:t>
            </a:r>
          </a:p>
          <a:p>
            <a:pPr algn="l">
              <a:spcBef>
                <a:spcPct val="50000"/>
              </a:spcBef>
            </a:pP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исследований региональных реформ Института прикладных экономических исследований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40064" y="1842892"/>
            <a:ext cx="942514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Clr>
                <a:srgbClr val="C00000"/>
              </a:buClr>
              <a:buFont typeface="+mj-lt"/>
              <a:buAutoNum type="arabicPeriod" startAt="2"/>
            </a:pPr>
            <a:r>
              <a:rPr lang="ru-RU" sz="2000" b="1" dirty="0"/>
              <a:t>Необходимые условия эффективной реализации региональных стратегий – периодический мониторинг и анализ достижения заявленных целей и показателей, а также обоснование вносимых в них изменений</a:t>
            </a:r>
            <a:endParaRPr lang="ru-RU" sz="2000" dirty="0"/>
          </a:p>
          <a:p>
            <a:pPr marL="457200" indent="-457200" algn="l">
              <a:spcBef>
                <a:spcPct val="50000"/>
              </a:spcBef>
              <a:buClr>
                <a:srgbClr val="C00000"/>
              </a:buClr>
              <a:buAutoNum type="arabicPeriod" startAt="2"/>
            </a:pPr>
            <a:r>
              <a:rPr lang="ru-RU" sz="2000" b="1" dirty="0"/>
              <a:t>Необходимо отказаться от практики принятия федеральных законов и иных федеральных НПА, предполагающих увеличение расходов или сокращение доходов региональных бюджетов без указания в финансово-экономическом обосновании (ФЭО) к данному НПА соответствующей финансовой оценки, а также без одновременного внесения изменений в российское </a:t>
            </a:r>
            <a:r>
              <a:rPr lang="ru-RU" sz="2000" b="1" dirty="0" err="1"/>
              <a:t>зак</a:t>
            </a:r>
            <a:r>
              <a:rPr lang="ru-RU" sz="2000" b="1" dirty="0"/>
              <a:t>-во, предусматривающих соответствующую финансовую компенсацию регионам.</a:t>
            </a:r>
            <a:r>
              <a:rPr lang="ru-RU" sz="2000" dirty="0"/>
              <a:t> </a:t>
            </a:r>
          </a:p>
          <a:p>
            <a:pPr marL="457200" indent="-457200" algn="l">
              <a:spcBef>
                <a:spcPct val="50000"/>
              </a:spcBef>
              <a:buClr>
                <a:srgbClr val="C00000"/>
              </a:buClr>
              <a:buAutoNum type="arabicPeriod" startAt="2"/>
            </a:pPr>
            <a:r>
              <a:rPr lang="ru-RU" sz="2000" b="1" dirty="0"/>
              <a:t>Нужно уходить от избыточного регулирования федеральными законами региональных полномочий, дав регионам больше самостоятельности. Рассмотреть возможность </a:t>
            </a:r>
            <a:r>
              <a:rPr lang="ru-RU" sz="2000" b="1" dirty="0" err="1"/>
              <a:t>диф-го</a:t>
            </a:r>
            <a:r>
              <a:rPr lang="ru-RU" sz="2000" b="1" dirty="0"/>
              <a:t> подхода к разграничению полномочий между федерацией и регионами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61779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7" y="298874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9414" y="5062681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Лаборатория исследований бюджетной политики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49434C-9963-438E-9DCE-1900B249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16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34164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>
              <a:spcBef>
                <a:spcPct val="50000"/>
              </a:spcBef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Основные вопросы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60" y="431426"/>
            <a:ext cx="347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/>
              <a:t>Лаборатория исследований бюджетной политики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F60D1A-AAB9-4130-AFA2-8C495B85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40064" y="1842892"/>
            <a:ext cx="942514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l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Итоги текущего исполнения консолидированных бюджетов регионов</a:t>
            </a:r>
          </a:p>
          <a:p>
            <a:pPr marL="285750" indent="-285750" algn="l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перспектив сбалансированности региональных и местных бюджетов в 2019 году</a:t>
            </a:r>
          </a:p>
          <a:p>
            <a:pPr marL="285750" indent="-285750" algn="l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достижения национальных приоритетов на региональном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50296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34164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>
              <a:spcBef>
                <a:spcPct val="50000"/>
              </a:spcBef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ДИНАМИКА ДОХОДОВ И РАСХОДОВ КБР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60" y="431426"/>
            <a:ext cx="347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/>
              <a:t>Лаборатория исследований бюджетной политики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F60D1A-AAB9-4130-AFA2-8C495B85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120" y="1833745"/>
            <a:ext cx="7623899" cy="490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3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34164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>
              <a:spcBef>
                <a:spcPct val="50000"/>
              </a:spcBef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СБАЛАНСИРОВАННОСТЬ РЕГИОНАЛЬНЫХ БЮДЖЕТОВ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60" y="431426"/>
            <a:ext cx="347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/>
              <a:t>Лаборатория исследований бюджетной политики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F60D1A-AAB9-4130-AFA2-8C495B85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90430"/>
              </p:ext>
            </p:extLst>
          </p:nvPr>
        </p:nvGraphicFramePr>
        <p:xfrm>
          <a:off x="170117" y="2407903"/>
          <a:ext cx="9324765" cy="24418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69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92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628602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регионов, консолидированный бюджет которых имеет: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дефицит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79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профицит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5" marR="6315" marT="63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1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34164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>
              <a:spcBef>
                <a:spcPct val="50000"/>
              </a:spcBef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РОСТ ДОХОДОВ КБР: основные источники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60" y="431426"/>
            <a:ext cx="347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/>
              <a:t>Лаборатория исследований бюджетной политики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F60D1A-AAB9-4130-AFA2-8C495B85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11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55691"/>
              </p:ext>
            </p:extLst>
          </p:nvPr>
        </p:nvGraphicFramePr>
        <p:xfrm>
          <a:off x="308010" y="2147083"/>
          <a:ext cx="9442047" cy="359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7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11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 субъекты РФ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месяца 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месяца 2019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112,4%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109,4%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110,9%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103,4%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160,8%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100,8%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115,1%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101,6%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100,8%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84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48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34164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>
              <a:spcBef>
                <a:spcPct val="50000"/>
              </a:spcBef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РОСТ РАСХОДОВ КБР: основные направления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60" y="431426"/>
            <a:ext cx="347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/>
              <a:t>Лаборатория исследований бюджетной политики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F60D1A-AAB9-4130-AFA2-8C495B85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55158"/>
              </p:ext>
            </p:extLst>
          </p:nvPr>
        </p:nvGraphicFramePr>
        <p:xfrm>
          <a:off x="106327" y="1908173"/>
          <a:ext cx="8757687" cy="499280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14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Субъекты РФ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Новосибирская область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>
                          <a:effectLst/>
                        </a:rPr>
                        <a:t>Общегосударственные вопросы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6,1%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Нац. безопасность и </a:t>
                      </a:r>
                      <a:r>
                        <a:rPr lang="ru-RU" sz="1500" u="none" strike="noStrike" dirty="0" err="1">
                          <a:effectLst/>
                        </a:rPr>
                        <a:t>правоохр</a:t>
                      </a:r>
                      <a:r>
                        <a:rPr lang="ru-RU" sz="1500" u="none" strike="noStrike" dirty="0">
                          <a:effectLst/>
                        </a:rPr>
                        <a:t>. </a:t>
                      </a:r>
                      <a:r>
                        <a:rPr lang="ru-RU" sz="1500" u="none" strike="noStrike" dirty="0" err="1">
                          <a:effectLst/>
                        </a:rPr>
                        <a:t>деят-ть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0,7%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Нац. экономика, в </a:t>
                      </a:r>
                      <a:r>
                        <a:rPr lang="ru-RU" sz="1500" u="none" strike="noStrike" dirty="0" err="1">
                          <a:effectLst/>
                        </a:rPr>
                        <a:t>т.ч</a:t>
                      </a:r>
                      <a:r>
                        <a:rPr lang="ru-RU" sz="1500" u="none" strike="noStrike" dirty="0">
                          <a:effectLst/>
                        </a:rPr>
                        <a:t>.: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16,4%</a:t>
                      </a:r>
                      <a:endParaRPr lang="en-US" sz="1500" b="1" i="0" u="none" strike="noStrike" dirty="0"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9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400" i="1" u="none" strike="noStrike" dirty="0">
                          <a:effectLst/>
                        </a:rPr>
                        <a:t>с/х и рыболовство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828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i="1" u="none" strike="noStrike">
                          <a:effectLst/>
                        </a:rPr>
                        <a:t>3,0%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99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400" i="1" u="none" strike="noStrike" dirty="0">
                          <a:effectLst/>
                        </a:rPr>
                        <a:t>транспорт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828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1,2%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34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400" i="1" u="none" strike="noStrike" dirty="0">
                          <a:effectLst/>
                        </a:rPr>
                        <a:t>дорожное хозяйство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828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i="1" u="none" strike="noStrike" dirty="0">
                          <a:effectLst/>
                        </a:rPr>
                        <a:t>9,7%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400" i="1" u="none" strike="noStrike" dirty="0">
                          <a:effectLst/>
                        </a:rPr>
                        <a:t>прочие вопросы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828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i="1" u="none" strike="noStrike" dirty="0">
                          <a:effectLst/>
                        </a:rPr>
                        <a:t>2,5%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ЖКХ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6,4%</a:t>
                      </a:r>
                      <a:endParaRPr lang="en-US" sz="1500" b="1" i="0" u="none" strike="noStrike" dirty="0"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Охрана </a:t>
                      </a:r>
                      <a:r>
                        <a:rPr lang="ru-RU" sz="1500" u="none" strike="noStrike" dirty="0" err="1">
                          <a:effectLst/>
                        </a:rPr>
                        <a:t>окр</a:t>
                      </a:r>
                      <a:r>
                        <a:rPr lang="ru-RU" sz="1500" u="none" strike="noStrike" dirty="0">
                          <a:effectLst/>
                        </a:rPr>
                        <a:t>. среды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0,1%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Образование, в </a:t>
                      </a:r>
                      <a:r>
                        <a:rPr lang="ru-RU" sz="1500" u="none" strike="noStrike" dirty="0" err="1">
                          <a:effectLst/>
                        </a:rPr>
                        <a:t>т.ч</a:t>
                      </a:r>
                      <a:r>
                        <a:rPr lang="ru-RU" sz="1500" u="none" strike="noStrike" dirty="0">
                          <a:effectLst/>
                        </a:rPr>
                        <a:t>.: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32,5%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973">
                <a:tc>
                  <a:txBody>
                    <a:bodyPr/>
                    <a:lstStyle/>
                    <a:p>
                      <a:pPr marL="360000" algn="l" defTabSz="914400" rtl="0" eaLnBrk="1" fontAlgn="b" latinLnBrk="0" hangingPunct="1"/>
                      <a:r>
                        <a:rPr lang="ru-RU" sz="140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дошкольное</a:t>
                      </a:r>
                    </a:p>
                  </a:txBody>
                  <a:tcPr marL="40828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i="1" u="none" strike="noStrike">
                          <a:effectLst/>
                        </a:rPr>
                        <a:t>8,6%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995">
                <a:tc>
                  <a:txBody>
                    <a:bodyPr/>
                    <a:lstStyle/>
                    <a:p>
                      <a:pPr marL="360000" algn="l" defTabSz="914400" rtl="0" eaLnBrk="1" fontAlgn="b" latinLnBrk="0" hangingPunct="1"/>
                      <a:r>
                        <a:rPr lang="ru-RU" sz="140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</a:t>
                      </a:r>
                    </a:p>
                  </a:txBody>
                  <a:tcPr marL="40828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16,0%</a:t>
                      </a:r>
                      <a:endParaRPr lang="en-US" sz="14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0000" algn="l" defTabSz="914400" rtl="0" eaLnBrk="1" fontAlgn="b" latinLnBrk="0" hangingPunct="1"/>
                      <a:r>
                        <a:rPr lang="ru-RU" sz="140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профессиональное</a:t>
                      </a:r>
                    </a:p>
                  </a:txBody>
                  <a:tcPr marL="40828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i="1" u="none" strike="noStrike">
                          <a:effectLst/>
                        </a:rPr>
                        <a:t>2,0%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8123">
                <a:tc>
                  <a:txBody>
                    <a:bodyPr/>
                    <a:lstStyle/>
                    <a:p>
                      <a:pPr marL="360000" algn="l" defTabSz="914400" rtl="0" eaLnBrk="1" fontAlgn="b" latinLnBrk="0" hangingPunct="1"/>
                      <a:r>
                        <a:rPr lang="ru-RU" sz="140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вопросы</a:t>
                      </a:r>
                    </a:p>
                  </a:txBody>
                  <a:tcPr marL="40828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i="1" u="none" strike="noStrike" dirty="0">
                          <a:effectLst/>
                        </a:rPr>
                        <a:t>5,8%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7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>
                          <a:effectLst/>
                        </a:rPr>
                        <a:t>Культура, кинематография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4,4%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9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>
                          <a:effectLst/>
                        </a:rPr>
                        <a:t>Здравоохранение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5,4%</a:t>
                      </a:r>
                      <a:endParaRPr lang="en-US" sz="1500" b="1" i="0" u="none" strike="noStrike" dirty="0"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9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Социальная политика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23,3%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Физкультура и спорт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2,7%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4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СМИ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0,3%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Обслуживание долга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1,7%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1" marR="1701" marT="1701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59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34164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>
              <a:spcBef>
                <a:spcPct val="50000"/>
              </a:spcBef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ДИНАМИКА ГОСУДАРСТВЕННОГО ДОЛГА РЕГИОНОВ (1)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60" y="431426"/>
            <a:ext cx="347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/>
              <a:t>Лаборатория исследований бюджетной политики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F60D1A-AAB9-4130-AFA2-8C495B85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4211" y="1847624"/>
            <a:ext cx="7158672" cy="485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7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234164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cap="al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государственного долга регионов (2)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60" y="431426"/>
            <a:ext cx="347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/>
              <a:t>Лаборатория исследований бюджетной политики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B44185-033D-49D1-ADC0-384B69AD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160" y="1833744"/>
            <a:ext cx="7431793" cy="487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20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234164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cap="al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государственный долг Новосибирской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60" y="431426"/>
            <a:ext cx="347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/>
              <a:t>Лаборатория исследований бюджетной политики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Института прикладных экономических исследований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B44185-033D-49D1-ADC0-384B69AD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569" y="1857743"/>
            <a:ext cx="7271785" cy="484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2271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10686</TotalTime>
  <Words>947</Words>
  <Application>Microsoft Office PowerPoint</Application>
  <PresentationFormat>Лист A4 (210x297 мм)</PresentationFormat>
  <Paragraphs>254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admin</cp:lastModifiedBy>
  <cp:revision>345</cp:revision>
  <dcterms:created xsi:type="dcterms:W3CDTF">2003-02-28T13:27:04Z</dcterms:created>
  <dcterms:modified xsi:type="dcterms:W3CDTF">2019-03-15T04:22:04Z</dcterms:modified>
</cp:coreProperties>
</file>