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4" r:id="rId2"/>
    <p:sldId id="415" r:id="rId3"/>
    <p:sldId id="416" r:id="rId4"/>
    <p:sldId id="417" r:id="rId5"/>
    <p:sldId id="418" r:id="rId6"/>
    <p:sldId id="419" r:id="rId7"/>
    <p:sldId id="421" r:id="rId8"/>
    <p:sldId id="422" r:id="rId9"/>
    <p:sldId id="435" r:id="rId10"/>
    <p:sldId id="423" r:id="rId11"/>
    <p:sldId id="270" r:id="rId1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D19"/>
    <a:srgbClr val="F26724"/>
    <a:srgbClr val="E62B25"/>
    <a:srgbClr val="F99B1C"/>
    <a:srgbClr val="F18420"/>
    <a:srgbClr val="E78E24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94" y="10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67A147-979D-43FD-BD1C-38DE96ED8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4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E1504A-8EAF-42C5-A2A3-FBF0559C522D}" type="datetimeFigureOut">
              <a:rPr lang="ru-RU"/>
              <a:pPr>
                <a:defRPr/>
              </a:pPr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691A17-38DC-40EB-A56B-EBE13E7D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07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7D09B6-942F-4B3B-BF85-CC64BD93EDBC}" type="slidenum">
              <a:rPr lang="ru-RU" sz="1200"/>
              <a:pPr algn="r"/>
              <a:t>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017045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D02651-BC25-4D2A-9CAD-900821486A25}" type="slidenum">
              <a:rPr lang="ru-RU" sz="1200"/>
              <a:pPr algn="r"/>
              <a:t>10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35291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E9BDEE-973C-4F19-BA02-2EA3A30B7EC0}" type="slidenum">
              <a:rPr lang="ru-RU" sz="1200"/>
              <a:pPr algn="r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883719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68E3DF-D4E5-4CE9-8AB9-1CD92847BE3D}" type="slidenum">
              <a:rPr lang="ru-RU" sz="1200"/>
              <a:pPr algn="r"/>
              <a:t>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17089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A43517-6CF1-408C-8443-AC2541A864FF}" type="slidenum">
              <a:rPr lang="ru-RU" sz="1200"/>
              <a:pPr algn="r"/>
              <a:t>4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9655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9F2D3C-E46C-420F-ABCB-C2C7561B418D}" type="slidenum">
              <a:rPr lang="ru-RU" sz="1200"/>
              <a:pPr algn="r"/>
              <a:t>5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34717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F2BFA8-3942-479B-BD3F-AD3AF330FF98}" type="slidenum">
              <a:rPr lang="ru-RU" sz="1200"/>
              <a:pPr algn="r"/>
              <a:t>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17144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FDDD4E-6334-40B2-A224-F317923F12EA}" type="slidenum">
              <a:rPr lang="ru-RU" sz="1200"/>
              <a:pPr algn="r"/>
              <a:t>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42706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D76846-66A4-499B-980B-D0278F45B6F8}" type="slidenum">
              <a:rPr lang="ru-RU" sz="1200"/>
              <a:pPr algn="r"/>
              <a:t>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62528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31FB10-E11B-4BEE-8999-C3F2E3DB3775}" type="slidenum">
              <a:rPr lang="ru-RU" sz="1200"/>
              <a:pPr algn="r"/>
              <a:t>9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03111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5FDB-B141-4266-8793-AAC2752EE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3DC0-B976-40CA-988E-2C94C5426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46D6-299C-4857-8029-E47F95964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7894-3B00-4E0D-8178-D414E594F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4C131-AA90-489C-877C-6CC8403D5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981F-0CF0-4F33-9367-497B93CFA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3CB6-D63C-46D5-8622-AFCF03D64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EB398-B4AA-469A-9BF2-F7D29650B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32E0-4740-4CDF-A5B4-65E7A7A9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A85A-5197-4996-B938-728807662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41F3-E190-4316-9E7C-0BA541A8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67C3DBE-4CA7-4F05-8DC2-BC4E21501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54075"/>
            <a:ext cx="2540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Прямоугольник 7"/>
          <p:cNvSpPr>
            <a:spLocks noChangeArrowheads="1"/>
          </p:cNvSpPr>
          <p:nvPr/>
        </p:nvSpPr>
        <p:spPr bwMode="auto">
          <a:xfrm flipH="1">
            <a:off x="0" y="2640013"/>
            <a:ext cx="3079750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/>
          </a:p>
        </p:txBody>
      </p:sp>
      <p:sp>
        <p:nvSpPr>
          <p:cNvPr id="36868" name="Text Box 23"/>
          <p:cNvSpPr txBox="1">
            <a:spLocks noChangeArrowheads="1"/>
          </p:cNvSpPr>
          <p:nvPr/>
        </p:nvSpPr>
        <p:spPr bwMode="auto">
          <a:xfrm>
            <a:off x="3146425" y="1393825"/>
            <a:ext cx="670242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Tahoma" pitchFamily="34" charset="0"/>
              </a:rPr>
              <a:t>СПЕЦИАЛЬНОСТЬ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38.05.01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ahoma" pitchFamily="34" charset="0"/>
              </a:rPr>
              <a:t>ЭКОНОМИЧЕСКАЯ БЕЗОПАСНОСТЬ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/>
            </a:r>
            <a:br>
              <a:rPr lang="en-US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</a:br>
            <a:endParaRPr lang="ru-RU" sz="2800" b="1">
              <a:solidFill>
                <a:srgbClr val="FF0000"/>
              </a:solidFill>
              <a:latin typeface="Times New Roman" pitchFamily="18" charset="0"/>
              <a:cs typeface="Tahoma" pitchFamily="34" charset="0"/>
            </a:endParaRPr>
          </a:p>
          <a:p>
            <a:pPr algn="ctr"/>
            <a:endParaRPr lang="ru-RU" sz="2800" b="1">
              <a:solidFill>
                <a:srgbClr val="FF0000"/>
              </a:solidFill>
              <a:latin typeface="Times New Roman" pitchFamily="18" charset="0"/>
              <a:cs typeface="Tahoma" pitchFamily="34" charset="0"/>
            </a:endParaRP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СПЕЦИАЛИЗАЦИЯ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ahoma" pitchFamily="34" charset="0"/>
              </a:rPr>
              <a:t>«ФИНАНСОВЫЙ УЧЁТ И КОНТРОЛЬ В ПРАВООХРАНИТЕЛЬНЫХ ОРГАНАХ»</a:t>
            </a:r>
          </a:p>
        </p:txBody>
      </p:sp>
      <p:sp>
        <p:nvSpPr>
          <p:cNvPr id="36869" name="Text Box 23"/>
          <p:cNvSpPr txBox="1">
            <a:spLocks noChangeArrowheads="1"/>
          </p:cNvSpPr>
          <p:nvPr/>
        </p:nvSpPr>
        <p:spPr bwMode="auto">
          <a:xfrm>
            <a:off x="128588" y="5894388"/>
            <a:ext cx="96488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latin typeface="Tahoma" pitchFamily="34" charset="0"/>
                <a:cs typeface="Tahoma" pitchFamily="34" charset="0"/>
              </a:rPr>
              <a:t>ВЫПУСКАЮЩАЯ КАФЕДРА </a:t>
            </a:r>
            <a:r>
              <a:rPr lang="ru-RU" sz="1800" b="1">
                <a:cs typeface="Tahoma" pitchFamily="34" charset="0"/>
              </a:rPr>
              <a:t>– </a:t>
            </a:r>
          </a:p>
          <a:p>
            <a:pPr algn="ctr">
              <a:spcBef>
                <a:spcPct val="50000"/>
              </a:spcBef>
            </a:pPr>
            <a:r>
              <a:rPr lang="ru-RU" sz="1800" b="1">
                <a:cs typeface="Tahoma" pitchFamily="34" charset="0"/>
              </a:rPr>
              <a:t>КАФЕДРА НАЛОГООБЛОЖЕНИЯ, УЧЁТА И ЭКОНОМИЧЕСКОЙ БЕЗОПАСНОСТИ</a:t>
            </a:r>
            <a:endParaRPr lang="ru-RU" sz="18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56324" name="Text Box 23"/>
          <p:cNvSpPr txBox="1">
            <a:spLocks noChangeArrowheads="1"/>
          </p:cNvSpPr>
          <p:nvPr/>
        </p:nvSpPr>
        <p:spPr bwMode="auto">
          <a:xfrm>
            <a:off x="63500" y="1401763"/>
            <a:ext cx="922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Кафедра налогообложения, учёта и экономической безопасности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12713" y="2133600"/>
            <a:ext cx="964882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b="1" i="1"/>
              <a:t>Заведующий кафедрой</a:t>
            </a:r>
            <a:r>
              <a:rPr lang="ru-RU" sz="3400" b="1" i="1"/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Шумяцкий Роман Иванович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endParaRPr lang="ru-RU" sz="2800" b="1" i="1"/>
          </a:p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/>
              <a:t>Кабинет 334,  телефон: +7(383)373-12-31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/>
              <a:t>Электронная почта: </a:t>
            </a:r>
            <a:r>
              <a:rPr lang="en-US" sz="3200" b="1" i="1"/>
              <a:t>kaf-nalog@siu.ranepa.ru</a:t>
            </a:r>
            <a:endParaRPr lang="ru-RU" sz="4000" b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04775" y="4613275"/>
            <a:ext cx="7469188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ПРИХОДИТЕ К НАМ УЧИТЬСЯ !!!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endParaRPr lang="ru-RU" sz="1400" b="1" i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ru-RU" altLang="ru-RU" sz="3600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ГОТОВИМ СПЕЦИАЛИСТОВ</a:t>
            </a:r>
          </a:p>
          <a:p>
            <a:pPr algn="ctr"/>
            <a:r>
              <a:rPr lang="ru-RU" altLang="ru-RU" sz="3600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ВСЕ СЛУЧАИ ЖИЗНИ!</a:t>
            </a:r>
            <a:endParaRPr lang="ru-RU" sz="3600" b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328" name="Picture 8" descr="?http%3A%2F%2Fsi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5550" y="4514850"/>
            <a:ext cx="234315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989263"/>
            <a:ext cx="28273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5"/>
          <p:cNvSpPr>
            <a:spLocks noChangeArrowheads="1"/>
          </p:cNvSpPr>
          <p:nvPr/>
        </p:nvSpPr>
        <p:spPr bwMode="auto">
          <a:xfrm>
            <a:off x="4678363" y="0"/>
            <a:ext cx="5227637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33795" name="Text Box 2052"/>
          <p:cNvSpPr txBox="1">
            <a:spLocks noChangeArrowheads="1"/>
          </p:cNvSpPr>
          <p:nvPr/>
        </p:nvSpPr>
        <p:spPr bwMode="auto">
          <a:xfrm>
            <a:off x="4678363" y="3165475"/>
            <a:ext cx="522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cs typeface="Tahoma" pitchFamily="34" charset="0"/>
              </a:rPr>
              <a:t>Благодарю</a:t>
            </a:r>
            <a:r>
              <a:rPr lang="ru-RU" sz="2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278938" cy="187325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38915" name="Text Box 23"/>
          <p:cNvSpPr txBox="1">
            <a:spLocks noChangeArrowheads="1"/>
          </p:cNvSpPr>
          <p:nvPr/>
        </p:nvSpPr>
        <p:spPr bwMode="auto">
          <a:xfrm>
            <a:off x="50800" y="1319213"/>
            <a:ext cx="91995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solidFill>
                  <a:schemeClr val="bg1"/>
                </a:solidFill>
                <a:cs typeface="Tahoma" pitchFamily="34" charset="0"/>
              </a:rPr>
              <a:t>СПЕЦИАЛИЗАЦИЯ</a:t>
            </a:r>
            <a:r>
              <a:rPr lang="ru-RU"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000" b="1">
              <a:solidFill>
                <a:schemeClr val="bg1"/>
              </a:solidFill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«ФИНАНСОВЫЙ УЧЁТ И КОНТРОЛЬ В ПРАВООХРАНИТЕЛЬНЫХ ОРГАНАХ»</a:t>
            </a:r>
            <a:endParaRPr lang="ru-RU" sz="30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 descr="Деньг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9200" y="3136900"/>
            <a:ext cx="5173663" cy="363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40964" name="Text Box 23"/>
          <p:cNvSpPr txBox="1">
            <a:spLocks noChangeArrowheads="1"/>
          </p:cNvSpPr>
          <p:nvPr/>
        </p:nvSpPr>
        <p:spPr bwMode="auto">
          <a:xfrm>
            <a:off x="0" y="1319213"/>
            <a:ext cx="9310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  <a:cs typeface="Tahoma" pitchFamily="34" charset="0"/>
              </a:rPr>
              <a:t>Выпускники специальности </a:t>
            </a:r>
            <a:r>
              <a:rPr lang="ru-RU"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будут изучать</a:t>
            </a:r>
            <a:endParaRPr lang="ru-RU" sz="3200" b="1">
              <a:solidFill>
                <a:srgbClr val="BFBFB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0025" y="2139950"/>
            <a:ext cx="94662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Организацию и проведение контрольно-ревизионных и контрольно-надзорных мероприятий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Проведение экспертно-аналитических мероприятий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Систему противодействия незаконным финансовым операциям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Формирование бюджетов различных уровней и государственных внебюджетных фондов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Налоговые системы России и зарубежных стран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Порядок исчисления и исполнения налогоплательщиками налоговых обязательств, оптимизацию налогообложения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Деятельность коммерческих и некоммерческих, кредитно-финансовых и страховых организаций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43012" name="Text Box 23"/>
          <p:cNvSpPr txBox="1">
            <a:spLocks noChangeArrowheads="1"/>
          </p:cNvSpPr>
          <p:nvPr/>
        </p:nvSpPr>
        <p:spPr bwMode="auto">
          <a:xfrm>
            <a:off x="12700" y="1336675"/>
            <a:ext cx="92535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chemeClr val="bg1"/>
                </a:solidFill>
                <a:cs typeface="Tahoma" pitchFamily="34" charset="0"/>
              </a:rPr>
              <a:t>ОСНОВНЫЕ</a:t>
            </a:r>
            <a:r>
              <a:rPr lang="ru-RU"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ДИСЦИПЛИНЫ СПЕЦИАЛЬНОСТИ</a:t>
            </a:r>
            <a:endParaRPr lang="ru-RU" sz="3000" b="1">
              <a:solidFill>
                <a:srgbClr val="BFBFBF"/>
              </a:solidFill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2088" y="2105025"/>
            <a:ext cx="946626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Аудит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Бухгалтерский учет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Контроль и ревизия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Экономический анализ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Экономика организации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Налоги и налогообложение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Государственный финансовый контроль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Экономическая безопасность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Судебная экономическая экспертиза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Налоговое администрирование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Организация и методика проведения налоговых проверок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Сметное планирование и анализ исполнения смет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Учет затрат, калькулирование и бюджетирование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Рынок ценных бумаг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Финансы организаций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45060" name="Text Box 23"/>
          <p:cNvSpPr txBox="1">
            <a:spLocks noChangeArrowheads="1"/>
          </p:cNvSpPr>
          <p:nvPr/>
        </p:nvSpPr>
        <p:spPr bwMode="auto">
          <a:xfrm>
            <a:off x="2165350" y="1357313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ПРОХОЖДЕНИЕ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ПРАКТИК</a:t>
            </a:r>
            <a:endParaRPr lang="ru-RU" sz="28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675" y="3306763"/>
            <a:ext cx="97123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Управление по борьбе с экономическими преступлениями и противодействии коррупции ГУ МВД России по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Контрольно-счетная палата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Финансовые и налоговые органы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Органы Федерального казначейства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Финансово-кредитные и страховые организации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Консалтинговые организации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Иные коммерческие и некоммерческие организации</a:t>
            </a: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04775" y="2032000"/>
            <a:ext cx="9763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E62B25"/>
                </a:solidFill>
              </a:rPr>
              <a:t>Студенты специальности </a:t>
            </a:r>
            <a:r>
              <a:rPr lang="ru-RU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ЭКОНОМИЧЕСКАЯ БЕЗОПАСНОСТЬ</a:t>
            </a:r>
            <a:r>
              <a:rPr lang="ru-RU" b="1">
                <a:solidFill>
                  <a:srgbClr val="E62B25"/>
                </a:solidFill>
              </a:rPr>
              <a:t> проходят все виды практик в следующих органах государственной и муниципальной власти, организациях: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47108" name="Text Box 23"/>
          <p:cNvSpPr txBox="1">
            <a:spLocks noChangeArrowheads="1"/>
          </p:cNvSpPr>
          <p:nvPr/>
        </p:nvSpPr>
        <p:spPr bwMode="auto">
          <a:xfrm>
            <a:off x="0" y="1208088"/>
            <a:ext cx="9247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ТРУДОУСТРОЙСТВО ВЫПУСКНИКОВ СПЕЦИАЛЬНОСТИ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ЭКОНОМИЧЕСКАЯ БЕЗОПАСНОСТЬ</a:t>
            </a:r>
            <a:endParaRPr lang="ru-RU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92075" y="2251075"/>
            <a:ext cx="9763125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Контрольно-надзорные органы (КСП, КРУ и др.)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Аудиторские компании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Правоохранительные органы (МВД, СК, ФСБ и др.)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Органы государственной и муниципальной власти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Финансовые и налоговые органы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Кредитно-финансовые и страховые организации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Государственные и муниципальные унитарные предприятия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Коммерческие и некоммерческие организации, фонды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Создание и ведение собственного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51204" name="Text Box 23"/>
          <p:cNvSpPr txBox="1">
            <a:spLocks noChangeArrowheads="1"/>
          </p:cNvSpPr>
          <p:nvPr/>
        </p:nvSpPr>
        <p:spPr bwMode="auto">
          <a:xfrm>
            <a:off x="114300" y="1141413"/>
            <a:ext cx="9791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chemeClr val="bg1"/>
                </a:solidFill>
                <a:cs typeface="Tahoma" pitchFamily="34" charset="0"/>
              </a:rPr>
              <a:t>КОНКУРЕНТНЫЕ </a:t>
            </a:r>
            <a:r>
              <a:rPr lang="ru-RU" sz="2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ПРЕИМУЩЕСТВА</a:t>
            </a:r>
            <a:r>
              <a:rPr lang="ru-RU" sz="2600" b="1">
                <a:solidFill>
                  <a:schemeClr val="bg1"/>
                </a:solidFill>
                <a:cs typeface="Tahoma" pitchFamily="34" charset="0"/>
              </a:rPr>
              <a:t> СПЕЦИАЛЬНОСТИ </a:t>
            </a:r>
            <a:r>
              <a:rPr lang="ru-RU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ЭКОНОМИЧЕСКАЯ БЕЗОПАСНОСТЬ</a:t>
            </a:r>
            <a:endParaRPr lang="ru-RU" sz="26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17475" y="2124075"/>
            <a:ext cx="96996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Престижная работа в правоохранительной, государственной и муниципальной службе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Карьерный рост, высокая востребованность выпускников специальности на рынке труда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Универсальность специальности – экономисты, контроль и надзор необходимы всегда и везде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Высокий уровень подготовки, участие в процессе образования специалистов-практиков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Возможность далее обучаться в магистратуре «Государственный аудит» либо в аспирантуре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53252" name="Text Box 23"/>
          <p:cNvSpPr txBox="1">
            <a:spLocks noChangeArrowheads="1"/>
          </p:cNvSpPr>
          <p:nvPr/>
        </p:nvSpPr>
        <p:spPr bwMode="auto">
          <a:xfrm>
            <a:off x="98425" y="1325563"/>
            <a:ext cx="9226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Наши специалисты могут занимать должности: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71463" y="2276475"/>
            <a:ext cx="938212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Экономист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Аудитор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Специалист по бюджету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Бухгалтер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Государственный налоговый инспектор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Финансовый и налоговый консультант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Финансовый и налоговый аналитик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505950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80900" name="Text Box 23"/>
          <p:cNvSpPr txBox="1">
            <a:spLocks noChangeArrowheads="1"/>
          </p:cNvSpPr>
          <p:nvPr/>
        </p:nvSpPr>
        <p:spPr bwMode="auto">
          <a:xfrm>
            <a:off x="25400" y="1298575"/>
            <a:ext cx="958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ПРОФЕССОРСКО-ПРЕПОДАВАТЕЛЬСКИЙ СОСТАВ </a:t>
            </a:r>
          </a:p>
          <a:p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КАФЕДРЫ </a:t>
            </a:r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НАЛОГООБЛОЖЕНИЯ, УЧЁТА И ЭКОНОМИЧЕСКОЙ БЕЗОПАСНОСТИ</a:t>
            </a:r>
            <a:endParaRPr lang="ru-RU" sz="18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4475" y="2428875"/>
            <a:ext cx="94154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БОЛЕЕ 70 ПРОЦЕНТОВ ПРЕПОДАВАТЕЛЕЙ КАФЕДРЫ НАЛОГООБЛОЖЕНИЯ, УЧЁТА И ЭКОНОМИЧЕСКОЙ БЕЗОПАСНОСТИ ИМЕЮТ УЧЁНЫЕ СТЕПЕНИ КАНДИДАТА И ДОКТОРА НАУК, ОСТАЛЬНЫЕ – СПЕЦИАЛИСТЫ-ПРАКТИКИ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405</Words>
  <Application>Microsoft Office PowerPoint</Application>
  <PresentationFormat>Лист A4 (210x297 мм)</PresentationFormat>
  <Paragraphs>90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Низковская Юлия Владимировна</cp:lastModifiedBy>
  <cp:revision>314</cp:revision>
  <dcterms:created xsi:type="dcterms:W3CDTF">2003-02-28T13:27:04Z</dcterms:created>
  <dcterms:modified xsi:type="dcterms:W3CDTF">2017-11-24T03:56:19Z</dcterms:modified>
</cp:coreProperties>
</file>