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5" r:id="rId10"/>
    <p:sldId id="423" r:id="rId11"/>
    <p:sldId id="270" r:id="rId1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D19"/>
    <a:srgbClr val="F26724"/>
    <a:srgbClr val="E62B25"/>
    <a:srgbClr val="F99B1C"/>
    <a:srgbClr val="F18420"/>
    <a:srgbClr val="E78E24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94" y="10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67A147-979D-43FD-BD1C-38DE96ED8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4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E1504A-8EAF-42C5-A2A3-FBF0559C522D}" type="datetimeFigureOut">
              <a:rPr lang="ru-RU"/>
              <a:pPr>
                <a:defRPr/>
              </a:pPr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691A17-38DC-40EB-A56B-EBE13E7D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507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8D0BB5-6D36-4FC5-ACBA-90A0C11BF262}" type="slidenum">
              <a:rPr lang="ru-RU" sz="1200"/>
              <a:pPr algn="r"/>
              <a:t>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97055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D02651-BC25-4D2A-9CAD-900821486A25}" type="slidenum">
              <a:rPr lang="ru-RU" sz="1200"/>
              <a:pPr algn="r"/>
              <a:t>10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35291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F9CCDA-1C92-4056-8009-87AE0F05F719}" type="slidenum">
              <a:rPr lang="ru-RU" sz="1200"/>
              <a:pPr algn="r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40686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758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ED49DD-379C-48EE-A6AE-F834FD3E6822}" type="slidenum">
              <a:rPr lang="ru-RU" sz="1200"/>
              <a:pPr algn="r"/>
              <a:t>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10454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963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CEBC3A-5935-44C7-8275-F2A55374ED87}" type="slidenum">
              <a:rPr lang="ru-RU" sz="1200"/>
              <a:pPr algn="r"/>
              <a:t>4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84606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68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AA52FB-46D7-446B-A4F2-594ECE2EF2E2}" type="slidenum">
              <a:rPr lang="ru-RU" sz="1200"/>
              <a:pPr algn="r"/>
              <a:t>5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360044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37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77F938-4973-4AB5-A090-9D548FB118C1}" type="slidenum">
              <a:rPr lang="ru-RU" sz="1200"/>
              <a:pPr algn="r"/>
              <a:t>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575247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57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61D811-7DCF-467C-B220-42D75C845824}" type="slidenum">
              <a:rPr lang="ru-RU" sz="1200"/>
              <a:pPr algn="r"/>
              <a:t>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353260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782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435B42-76C5-4506-B2E0-D82A80F038F2}" type="slidenum">
              <a:rPr lang="ru-RU" sz="1200"/>
              <a:pPr algn="r"/>
              <a:t>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701979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2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31FB10-E11B-4BEE-8999-C3F2E3DB3775}" type="slidenum">
              <a:rPr lang="ru-RU" sz="1200"/>
              <a:pPr algn="r"/>
              <a:t>9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03111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5FDB-B141-4266-8793-AAC2752EE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3DC0-B976-40CA-988E-2C94C5426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46D6-299C-4857-8029-E47F95964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7894-3B00-4E0D-8178-D414E594F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4C131-AA90-489C-877C-6CC8403D5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1981F-0CF0-4F33-9367-497B93CFA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3CB6-D63C-46D5-8622-AFCF03D64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EB398-B4AA-469A-9BF2-F7D29650B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32E0-4740-4CDF-A5B4-65E7A7A9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A85A-5197-4996-B938-728807662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41F3-E190-4316-9E7C-0BA541A8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67C3DBE-4CA7-4F05-8DC2-BC4E21501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54075"/>
            <a:ext cx="25400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Прямоугольник 7"/>
          <p:cNvSpPr>
            <a:spLocks noChangeArrowheads="1"/>
          </p:cNvSpPr>
          <p:nvPr/>
        </p:nvSpPr>
        <p:spPr bwMode="auto">
          <a:xfrm flipH="1">
            <a:off x="0" y="2640013"/>
            <a:ext cx="3079750" cy="15382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/>
          </a:p>
        </p:txBody>
      </p:sp>
      <p:sp>
        <p:nvSpPr>
          <p:cNvPr id="62468" name="Text Box 23"/>
          <p:cNvSpPr txBox="1">
            <a:spLocks noChangeArrowheads="1"/>
          </p:cNvSpPr>
          <p:nvPr/>
        </p:nvSpPr>
        <p:spPr bwMode="auto">
          <a:xfrm>
            <a:off x="3146425" y="1393825"/>
            <a:ext cx="670242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МАГИСТРАТУРА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38.04.09</a:t>
            </a:r>
          </a:p>
          <a:p>
            <a:pPr algn="ctr"/>
            <a:r>
              <a:rPr lang="ru-RU" sz="3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ahoma" pitchFamily="34" charset="0"/>
              </a:rPr>
              <a:t>ГОСУДАРСТВЕННЫЙ АУДИТ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/>
            </a:r>
            <a:br>
              <a:rPr lang="en-US" sz="2800" b="1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</a:br>
            <a:endParaRPr lang="ru-RU" sz="2800" b="1">
              <a:solidFill>
                <a:srgbClr val="FF0000"/>
              </a:solidFill>
              <a:latin typeface="Times New Roman" pitchFamily="18" charset="0"/>
              <a:cs typeface="Tahoma" pitchFamily="34" charset="0"/>
            </a:endParaRPr>
          </a:p>
          <a:p>
            <a:pPr algn="ctr"/>
            <a:endParaRPr lang="ru-RU" sz="2800" b="1">
              <a:solidFill>
                <a:srgbClr val="FF0000"/>
              </a:solidFill>
              <a:latin typeface="Times New Roman" pitchFamily="18" charset="0"/>
              <a:cs typeface="Tahoma" pitchFamily="34" charset="0"/>
            </a:endParaRPr>
          </a:p>
          <a:p>
            <a:pPr algn="ctr"/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МАГИСТЕРСКАЯ ПРОГРАММА</a:t>
            </a:r>
          </a:p>
          <a:p>
            <a:pPr algn="ctr"/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ahoma" pitchFamily="34" charset="0"/>
              </a:rPr>
              <a:t>«АУДИТ И КОНТРОЛЬ ГОСУДАРСТВЕННЫХ И МУНИЦИПАЛЬНЫХ ФИАНСОВ»</a:t>
            </a:r>
          </a:p>
        </p:txBody>
      </p:sp>
      <p:sp>
        <p:nvSpPr>
          <p:cNvPr id="62469" name="Text Box 23"/>
          <p:cNvSpPr txBox="1">
            <a:spLocks noChangeArrowheads="1"/>
          </p:cNvSpPr>
          <p:nvPr/>
        </p:nvSpPr>
        <p:spPr bwMode="auto">
          <a:xfrm>
            <a:off x="128588" y="5894388"/>
            <a:ext cx="96488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latin typeface="Tahoma" pitchFamily="34" charset="0"/>
                <a:cs typeface="Tahoma" pitchFamily="34" charset="0"/>
              </a:rPr>
              <a:t>ВЫПУСКАЮЩАЯ КАФЕДРА </a:t>
            </a:r>
            <a:r>
              <a:rPr lang="ru-RU" sz="1800" b="1">
                <a:cs typeface="Tahoma" pitchFamily="34" charset="0"/>
              </a:rPr>
              <a:t>– </a:t>
            </a:r>
          </a:p>
          <a:p>
            <a:pPr algn="ctr">
              <a:spcBef>
                <a:spcPct val="50000"/>
              </a:spcBef>
            </a:pPr>
            <a:r>
              <a:rPr lang="ru-RU" sz="1800" b="1">
                <a:cs typeface="Tahoma" pitchFamily="34" charset="0"/>
              </a:rPr>
              <a:t>КАФЕДРА НАЛОГООБЛОЖЕНИЯ, УЧЁТА И ЭКОНОМИЧЕСКОЙ БЕЗОПАСНОСТИ</a:t>
            </a:r>
            <a:endParaRPr lang="ru-RU" sz="18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56324" name="Text Box 23"/>
          <p:cNvSpPr txBox="1">
            <a:spLocks noChangeArrowheads="1"/>
          </p:cNvSpPr>
          <p:nvPr/>
        </p:nvSpPr>
        <p:spPr bwMode="auto">
          <a:xfrm>
            <a:off x="63500" y="1401763"/>
            <a:ext cx="922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Кафедра налогообложения, учёта и экономической безопасности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12713" y="2133600"/>
            <a:ext cx="964882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b="1" i="1"/>
              <a:t>Заведующий кафедрой</a:t>
            </a:r>
            <a:r>
              <a:rPr lang="ru-RU" sz="3400" b="1" i="1"/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Шумяцкий Роман Иванович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endParaRPr lang="ru-RU" sz="2800" b="1" i="1"/>
          </a:p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/>
              <a:t>Кабинет 334,  телефон: +7(383)373-12-31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/>
              <a:t>Электронная почта: </a:t>
            </a:r>
            <a:r>
              <a:rPr lang="en-US" sz="3200" b="1" i="1"/>
              <a:t>kaf-nalog@siu.ranepa.ru</a:t>
            </a:r>
            <a:endParaRPr lang="ru-RU" sz="4000" b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04775" y="4613275"/>
            <a:ext cx="7469188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buFont typeface="Arial" charset="0"/>
              <a:buNone/>
            </a:pPr>
            <a:r>
              <a:rPr lang="ru-RU" sz="3200" b="1" i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ПРИХОДИТЕ К НАМ УЧИТЬСЯ !!!</a:t>
            </a:r>
          </a:p>
          <a:p>
            <a:pPr algn="ctr">
              <a:buClr>
                <a:srgbClr val="FF0000"/>
              </a:buClr>
              <a:buFont typeface="Arial" charset="0"/>
              <a:buNone/>
            </a:pPr>
            <a:endParaRPr lang="ru-RU" sz="1400" b="1" i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ru-RU" altLang="ru-RU" sz="3600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ГОТОВИМ СПЕЦИАЛИСТОВ</a:t>
            </a:r>
          </a:p>
          <a:p>
            <a:pPr algn="ctr"/>
            <a:r>
              <a:rPr lang="ru-RU" altLang="ru-RU" sz="3600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ВСЕ СЛУЧАИ ЖИЗНИ!</a:t>
            </a:r>
            <a:endParaRPr lang="ru-RU" sz="3600" b="1">
              <a:solidFill>
                <a:srgbClr val="E62B2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328" name="Picture 8" descr="?http%3A%2F%2Fsi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5550" y="4514850"/>
            <a:ext cx="234315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2989263"/>
            <a:ext cx="28273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5"/>
          <p:cNvSpPr>
            <a:spLocks noChangeArrowheads="1"/>
          </p:cNvSpPr>
          <p:nvPr/>
        </p:nvSpPr>
        <p:spPr bwMode="auto">
          <a:xfrm>
            <a:off x="4678363" y="0"/>
            <a:ext cx="5227637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33795" name="Text Box 2052"/>
          <p:cNvSpPr txBox="1">
            <a:spLocks noChangeArrowheads="1"/>
          </p:cNvSpPr>
          <p:nvPr/>
        </p:nvSpPr>
        <p:spPr bwMode="auto">
          <a:xfrm>
            <a:off x="4678363" y="3165475"/>
            <a:ext cx="522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cs typeface="Tahoma" pitchFamily="34" charset="0"/>
              </a:rPr>
              <a:t>Благодарю</a:t>
            </a:r>
            <a:r>
              <a:rPr lang="ru-RU" sz="28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278938" cy="187325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64515" name="Text Box 23"/>
          <p:cNvSpPr txBox="1">
            <a:spLocks noChangeArrowheads="1"/>
          </p:cNvSpPr>
          <p:nvPr/>
        </p:nvSpPr>
        <p:spPr bwMode="auto">
          <a:xfrm>
            <a:off x="50800" y="1319213"/>
            <a:ext cx="91995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 b="1">
                <a:solidFill>
                  <a:schemeClr val="bg1"/>
                </a:solidFill>
                <a:cs typeface="Tahoma" pitchFamily="34" charset="0"/>
              </a:rPr>
              <a:t>МАГИСТЕРСКАЯ ПРОГРАММА</a:t>
            </a:r>
            <a:r>
              <a:rPr lang="ru-RU"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3000" b="1">
              <a:solidFill>
                <a:schemeClr val="bg1"/>
              </a:solidFill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000" b="1">
                <a:solidFill>
                  <a:schemeClr val="bg1"/>
                </a:solidFill>
                <a:cs typeface="Tahoma" pitchFamily="34" charset="0"/>
              </a:rPr>
              <a:t>«АУДИТ И КОНТРОЛЬ ГОСУДАРСТВЕННЫХ И МУНИЦИПАЛЬНЫХ ФИНАНСОВ»</a:t>
            </a:r>
            <a:endParaRPr lang="ru-RU" sz="3000" b="1">
              <a:solidFill>
                <a:srgbClr val="BFBFBF"/>
              </a:solidFill>
              <a:cs typeface="Tahoma" pitchFamily="34" charset="0"/>
            </a:endParaRPr>
          </a:p>
        </p:txBody>
      </p:sp>
      <p:pic>
        <p:nvPicPr>
          <p:cNvPr id="645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7" descr="i?id=3caeae801bfdf4b09196137888fc7731&amp;n=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68638"/>
            <a:ext cx="9274175" cy="378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66564" name="Text Box 23"/>
          <p:cNvSpPr txBox="1">
            <a:spLocks noChangeArrowheads="1"/>
          </p:cNvSpPr>
          <p:nvPr/>
        </p:nvSpPr>
        <p:spPr bwMode="auto">
          <a:xfrm>
            <a:off x="0" y="1319213"/>
            <a:ext cx="9310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bg1"/>
                </a:solidFill>
                <a:cs typeface="Tahoma" pitchFamily="34" charset="0"/>
              </a:rPr>
              <a:t>Выпускники магистратуры </a:t>
            </a:r>
            <a:r>
              <a:rPr lang="ru-RU" sz="3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будут изучать</a:t>
            </a:r>
            <a:endParaRPr lang="ru-RU" sz="3200" b="1">
              <a:solidFill>
                <a:srgbClr val="BFBFB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0025" y="2139950"/>
            <a:ext cx="9466263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Проведение экспертно-аналитических мероприятий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Организацию и проведение контрольно-надзорных мероприятий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Противодействие незаконным финансовым операциям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Формирование бюджетов различных уровней и государственных внебюджетных фондов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Оптимизацию налогообложения, порядок исчисления и исполнения налоговых обязательств 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Налоговые системы России и зарубежных стран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Деятельность коммерческих и некоммерческих, кредитно-финансовых и страховых организаций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68612" name="Text Box 23"/>
          <p:cNvSpPr txBox="1">
            <a:spLocks noChangeArrowheads="1"/>
          </p:cNvSpPr>
          <p:nvPr/>
        </p:nvSpPr>
        <p:spPr bwMode="auto">
          <a:xfrm>
            <a:off x="12700" y="1336675"/>
            <a:ext cx="92535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chemeClr val="bg1"/>
                </a:solidFill>
                <a:cs typeface="Tahoma" pitchFamily="34" charset="0"/>
              </a:rPr>
              <a:t>ОСНОВНЫЕ</a:t>
            </a:r>
            <a:r>
              <a:rPr lang="ru-RU"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ДИСЦИПЛИНЫ СПЕЦИАЛЬНОСТИ</a:t>
            </a:r>
            <a:endParaRPr lang="ru-RU" sz="3000" b="1">
              <a:solidFill>
                <a:srgbClr val="BFBFBF"/>
              </a:solidFill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2088" y="2105025"/>
            <a:ext cx="946626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Современные проблемы государственного аудита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Стандарты государственного финансового контроля и аудита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Контроль и ревизия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Финансовый учёт и анализ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Ведомственный аудит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Методика проведения экспертно-аналитических мероприятий в государственном аудите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Актуальные вопросы налогообложения и налогового контроля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Международные стандарты финансовой и бухгалтерской отчетности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Государственный аудит в сфере государственно-частного партнерства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Государственный аудит организации и проведения закупок для государственных и муниципальных нужд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Бюджетный учёт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Инвестиционный анализ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Финансовый менеджмент</a:t>
            </a:r>
            <a:endParaRPr lang="ru-RU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70660" name="Text Box 23"/>
          <p:cNvSpPr txBox="1">
            <a:spLocks noChangeArrowheads="1"/>
          </p:cNvSpPr>
          <p:nvPr/>
        </p:nvSpPr>
        <p:spPr bwMode="auto">
          <a:xfrm>
            <a:off x="2165350" y="1357313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ПРОХОЖДЕНИЕ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ПРАКТИК</a:t>
            </a:r>
            <a:endParaRPr lang="ru-RU" sz="28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675" y="3306763"/>
            <a:ext cx="97123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Контрольно-счетная палата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Контрольно-счетная палата г.Новосибирска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Аудиторские компании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Министерство финансов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Правительство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Органы Федерального казначейства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Финансовые, налоговые и правоохранительные органы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Финансово-кредитные и страховые организации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b="1"/>
              <a:t>Коммерческие и некоммерческие организации, фонды</a:t>
            </a:r>
          </a:p>
        </p:txBody>
      </p:sp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42875" y="2032000"/>
            <a:ext cx="9529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E62B2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Обучающиеся в магистратуре ГОСУДАРСТВЕННЫЙ АУДИТ проходят все виды практик в следующих органах государственной и муниципальной власти, организациях: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72708" name="Text Box 23"/>
          <p:cNvSpPr txBox="1">
            <a:spLocks noChangeArrowheads="1"/>
          </p:cNvSpPr>
          <p:nvPr/>
        </p:nvSpPr>
        <p:spPr bwMode="auto">
          <a:xfrm>
            <a:off x="0" y="1208088"/>
            <a:ext cx="9247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ТРУДОУСТРОЙСТВО ВЫПУСКНИКОВ МАГИСТРАТУРЫ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ГОСУДАРСТВЕННЫЙ АУДИТ</a:t>
            </a:r>
            <a:endParaRPr lang="ru-RU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17475" y="2200275"/>
            <a:ext cx="9705975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Контрольно-счетная палата Новосибирской области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Контрольно-счетная палата г.Новосибирска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Аудиторские компании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Контрольно-надзорные органы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Органы государственной и муниципальной власти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Финансовые и налоговые органы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Кредитно-финансовые и страховые организации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Государственные и муниципальные унитарные предприятия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Коммерческие и некоммерческие организации, фонды</a:t>
            </a:r>
          </a:p>
          <a:p>
            <a:pPr>
              <a:buClr>
                <a:srgbClr val="E62B25"/>
              </a:buClr>
              <a:buFont typeface="Arial" charset="0"/>
              <a:buChar char="•"/>
            </a:pPr>
            <a:r>
              <a:rPr lang="ru-RU" sz="2700" b="1"/>
              <a:t>Создание и ведение собственного бизнеса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74756" name="Text Box 23"/>
          <p:cNvSpPr txBox="1">
            <a:spLocks noChangeArrowheads="1"/>
          </p:cNvSpPr>
          <p:nvPr/>
        </p:nvSpPr>
        <p:spPr bwMode="auto">
          <a:xfrm>
            <a:off x="114300" y="1141413"/>
            <a:ext cx="9791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>
                <a:solidFill>
                  <a:schemeClr val="bg1"/>
                </a:solidFill>
                <a:cs typeface="Tahoma" pitchFamily="34" charset="0"/>
              </a:rPr>
              <a:t>КОНКУРЕНТНЫЕ </a:t>
            </a:r>
            <a:r>
              <a:rPr lang="ru-RU" sz="2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ПРЕИМУЩЕСТВА</a:t>
            </a:r>
            <a:r>
              <a:rPr lang="ru-RU" sz="2600" b="1">
                <a:solidFill>
                  <a:schemeClr val="bg1"/>
                </a:solidFill>
                <a:cs typeface="Tahoma" pitchFamily="34" charset="0"/>
              </a:rPr>
              <a:t> МАГИСТРАТУРЫ </a:t>
            </a:r>
            <a:r>
              <a:rPr lang="ru-RU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ГОСУДАРСТВЕННЫЙ АУДИТ</a:t>
            </a:r>
            <a:endParaRPr lang="ru-RU" sz="26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84163" y="2187575"/>
            <a:ext cx="931862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Престижная работа на государственной и муниципальной службе, аудиторских компаниях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Карьерный рост, высокая востребованность выпускников магистратуры на рынке труда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Высокий уровень подготовки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Участие специалистов-практиков в образовательном процессе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2800" b="1"/>
              <a:t>Возможность дальнейшего обучения в аспирантуре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324975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76804" name="Text Box 23"/>
          <p:cNvSpPr txBox="1">
            <a:spLocks noChangeArrowheads="1"/>
          </p:cNvSpPr>
          <p:nvPr/>
        </p:nvSpPr>
        <p:spPr bwMode="auto">
          <a:xfrm>
            <a:off x="98425" y="1325563"/>
            <a:ext cx="9226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Наши специалисты могут занимать должности: 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06363" y="2314575"/>
            <a:ext cx="96345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Аудитор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Экономист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Специалист по бюджету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Финансовый и налоговый консультант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Финансовый и налоговый аналитик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Государственный налоговый инспектор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r>
              <a:rPr lang="ru-RU" sz="3400" b="1" i="1"/>
              <a:t>Бухгалтер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431800"/>
            <a:ext cx="1165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Прямоугольник 7"/>
          <p:cNvSpPr>
            <a:spLocks noChangeArrowheads="1"/>
          </p:cNvSpPr>
          <p:nvPr/>
        </p:nvSpPr>
        <p:spPr bwMode="auto">
          <a:xfrm>
            <a:off x="0" y="1196975"/>
            <a:ext cx="9505950" cy="84296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/>
            <a:endParaRPr lang="ru-RU" sz="2100"/>
          </a:p>
        </p:txBody>
      </p:sp>
      <p:sp>
        <p:nvSpPr>
          <p:cNvPr id="80900" name="Text Box 23"/>
          <p:cNvSpPr txBox="1">
            <a:spLocks noChangeArrowheads="1"/>
          </p:cNvSpPr>
          <p:nvPr/>
        </p:nvSpPr>
        <p:spPr bwMode="auto">
          <a:xfrm>
            <a:off x="25400" y="1298575"/>
            <a:ext cx="958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ПРОФЕССОРСКО-ПРЕПОДАВАТЕЛЬСКИЙ СОСТАВ </a:t>
            </a:r>
          </a:p>
          <a:p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КАФЕДРЫ </a:t>
            </a:r>
            <a:r>
              <a:rPr lang="ru-RU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НАЛОГООБЛОЖЕНИЯ, УЧЁТА И ЭКОНОМИЧЕСКОЙ БЕЗОПАСНОСТИ</a:t>
            </a:r>
            <a:endParaRPr lang="ru-RU" sz="1800" b="1">
              <a:solidFill>
                <a:srgbClr val="BFBFB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44475" y="2428875"/>
            <a:ext cx="94154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БОЛЕЕ 70 ПРОЦЕНТОВ ПРЕПОДАВАТЕЛЕЙ КАФЕДРЫ НАЛОГООБЛОЖЕНИЯ, УЧЁТА И ЭКОНОМИЧЕСКОЙ БЕЗОПАСНОСТИ ИМЕЮТ УЧЁНЫЕ СТЕПЕНИ КАНДИДАТА И ДОКТОРА НАУК, ОСТАЛЬНЫЕ – СПЕЦИАЛИСТЫ-ПРАКТИКИ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5862</TotalTime>
  <Words>384</Words>
  <Application>Microsoft Office PowerPoint</Application>
  <PresentationFormat>Лист A4 (210x297 мм)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Низковская Юлия Владимировна</cp:lastModifiedBy>
  <cp:revision>315</cp:revision>
  <dcterms:created xsi:type="dcterms:W3CDTF">2003-02-28T13:27:04Z</dcterms:created>
  <dcterms:modified xsi:type="dcterms:W3CDTF">2017-11-24T03:56:47Z</dcterms:modified>
</cp:coreProperties>
</file>