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73" r:id="rId11"/>
    <p:sldId id="265" r:id="rId12"/>
    <p:sldId id="267" r:id="rId13"/>
    <p:sldId id="268" r:id="rId14"/>
    <p:sldId id="266" r:id="rId15"/>
    <p:sldId id="269" r:id="rId16"/>
    <p:sldId id="27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2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D7C1-F3A5-4F72-AA81-C6C7C432B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9F2E-FAB8-4EBC-A2E3-29F6EBD92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85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C226-2CBB-429D-90BF-D90F170FC3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D59C-3599-4A77-AE1B-9C04EB79A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08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C9A6-0438-4A94-BA73-C62FD5CD76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1B83-7CA0-4472-AC69-833811813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75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2BEF-4CE0-4DFC-92E8-3E8DBC4F97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63B7-572E-46B9-AA8C-986315F3C6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45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6DB7-C5FF-4FA6-830A-85619B4888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EC4D-E43D-41DC-8E66-0DFACF98D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434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DBCE-8E82-4760-9661-21C473781A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CBC5-7361-4C76-A6D5-37E164077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75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75E9-DAC9-4598-86DB-2C6C0CBC3A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8DBB-DAE8-4CEB-8FE2-D67E4897B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364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3B9B-4208-498B-86E2-3463065D98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A25-6606-4C97-BBDB-8956876B8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1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4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0422-AD82-4584-9E3F-B891F94C2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096C-ECC3-429F-99E1-D32B22634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7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3231-6B0F-4B60-B5A8-10E2768397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9E6E-00BE-4548-B9A7-33BF9CEE99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990-44F1-4668-B628-D248C935D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A6C6-98A1-418E-B4CF-8CB20CBBA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772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068201-92F4-4125-9CF2-A9BB34CE617B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507FCD-6BD6-4142-A63E-043DDAAC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93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2454A9-9AAC-4691-A69A-1121A966E8D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AC0541-56B5-47B6-8162-F34B1C7DD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0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450012-6674-4F61-AFA3-164E3C38FA46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CBD2C5-79D4-46F0-A294-C757E7F3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9EF43F-20B1-48FF-A391-B791C300C626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C1B6B-5082-4E33-A619-6B4F1BFC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5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E6A8EC-D6EE-4D0D-B945-F02649CBE5D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1BF0C8-1FCC-4ED2-ABC5-FCFF9B51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9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71D226-AC13-4080-BA48-2876987533A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A1D36-21B1-4B19-ADBC-D4169B5AC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1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C1C8C8-ABC6-4740-A6F1-BAD3C4A8C911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4E4D9F-A94B-4623-991E-071AC26DD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5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31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D862CF-AAA8-42BA-B702-087EE97165FF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7ED4C3-5974-4C39-B17F-263A5D18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2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F47F07-AD4A-47B4-9492-799AFA55A785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5F3B9E-CB47-4EC7-8E50-94C9E230A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62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2796C6-FEAB-4094-B168-CE05024E818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7DCF70-A166-43D8-A93F-764B71F46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87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8459BD-3319-48A8-B9D8-56C039F785F6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D7DA9A-E975-45F5-A11C-87CF7BC2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2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8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3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F375-5438-488F-8FF2-8F2DCC873607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001B-2E73-4495-B4E6-737DE87CD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3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9CDE5"/>
            </a:gs>
            <a:gs pos="39999">
              <a:srgbClr val="FEFEFE"/>
            </a:gs>
            <a:gs pos="100000">
              <a:srgbClr val="7C7C7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ACEE7-9E20-426E-8005-FC12160AE0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C9093-C95B-4762-B4A1-EEFD2F87376E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B0EF556-40DB-4488-870A-25A4C3985963}" type="datetimeFigureOut">
              <a:rPr lang="ru-RU"/>
              <a:pPr>
                <a:defRPr/>
              </a:pPr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9B8EB10-78DF-4368-805C-35566586B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2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состоянии и планах развития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в СИУ </a:t>
            </a:r>
            <a:r>
              <a:rPr lang="ru-RU" sz="4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РАНХиГС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2015 -2017 гг.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1767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Скурихина Татьяна Григорьевна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СИУ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89137104139@mail.ru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27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акселерирование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бизнес-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Учебно-научного центра «Бизнес-инкубатор»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69233"/>
              </p:ext>
            </p:extLst>
          </p:nvPr>
        </p:nvGraphicFramePr>
        <p:xfrm>
          <a:off x="1808019" y="1484603"/>
          <a:ext cx="8890722" cy="4895851"/>
        </p:xfrm>
        <a:graphic>
          <a:graphicData uri="http://schemas.openxmlformats.org/drawingml/2006/table">
            <a:tbl>
              <a:tblPr/>
              <a:tblGrid>
                <a:gridCol w="3168683"/>
                <a:gridCol w="1987458"/>
                <a:gridCol w="3734581"/>
              </a:tblGrid>
              <a:tr h="6985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</a:t>
                      </a: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</a:t>
                      </a: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</a:t>
                      </a: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66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ППС, аспиранты и студенты Института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и потенциальные </a:t>
                      </a:r>
                      <a:r>
                        <a:rPr kumimoji="0" lang="ru-RU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СМиСП</a:t>
                      </a: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65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инноваторы</a:t>
                      </a: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(вузы и научные центры СФО)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66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</a:t>
                      </a:r>
                      <a:r>
                        <a:rPr kumimoji="0" lang="ru-RU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госвласти</a:t>
                      </a: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МСУ, СО НКО, </a:t>
                      </a:r>
                      <a:r>
                        <a:rPr kumimoji="0" lang="ru-RU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СМиСП</a:t>
                      </a: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4294967295"/>
          </p:nvPr>
        </p:nvSpPr>
        <p:spPr>
          <a:xfrm>
            <a:off x="1257301" y="908051"/>
            <a:ext cx="4333876" cy="837622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«Бизнес-акселератор»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404145" y="2174875"/>
            <a:ext cx="4040188" cy="3951288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программы: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 формулирование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обоснование инвестиций, определение конкурентных преимуществ продукта и круга потребителей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программы: резюме и презентация бизнеса</a:t>
            </a:r>
            <a:r>
              <a:rPr lang="ru-RU" sz="2200" i="1" dirty="0"/>
              <a:t/>
            </a:r>
            <a:br>
              <a:rPr lang="ru-RU" sz="2200" i="1" dirty="0"/>
            </a:br>
            <a:endParaRPr lang="ru-RU" sz="22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717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024564" y="831273"/>
            <a:ext cx="4041775" cy="914400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6169026" y="2174875"/>
            <a:ext cx="4041775" cy="3951288"/>
          </a:xfrm>
        </p:spPr>
        <p:txBody>
          <a:bodyPr rtlCol="0"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программы: 11-33 месяцев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 формирование команды, создание продукта, организация производства и начало продаж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программы: привлечение финансирования на ранней стадии, привлечение венчурного финансирования, клиентов и заказчиков, контрагентов по бизнесу 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27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188" y="357189"/>
            <a:ext cx="8501062" cy="83099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</a:rPr>
              <a:t>Организационная структура </a:t>
            </a:r>
            <a:endParaRPr lang="ru-RU" altLang="ru-RU" sz="2400" b="1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400" b="1" dirty="0" smtClean="0">
                <a:latin typeface="Calibri" panose="020F0502020204030204" pitchFamily="34" charset="0"/>
              </a:rPr>
              <a:t>Учебно-научного центра «Бизнес-инкубатор»</a:t>
            </a:r>
            <a:endParaRPr lang="ru-RU" altLang="ru-RU" sz="2400" b="1" dirty="0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5881689" y="2000250"/>
            <a:ext cx="1500187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493" name="Group 5"/>
          <p:cNvGrpSpPr>
            <a:grpSpLocks noChangeAspect="1"/>
          </p:cNvGrpSpPr>
          <p:nvPr/>
        </p:nvGrpSpPr>
        <p:grpSpPr bwMode="auto">
          <a:xfrm>
            <a:off x="1774826" y="1844675"/>
            <a:ext cx="8353425" cy="4184650"/>
            <a:chOff x="2276" y="2420"/>
            <a:chExt cx="7200" cy="3762"/>
          </a:xfrm>
        </p:grpSpPr>
        <p:sp>
          <p:nvSpPr>
            <p:cNvPr id="63494" name="AutoShape 6"/>
            <p:cNvSpPr>
              <a:spLocks noChangeAspect="1" noChangeArrowheads="1"/>
            </p:cNvSpPr>
            <p:nvPr/>
          </p:nvSpPr>
          <p:spPr bwMode="auto">
            <a:xfrm>
              <a:off x="2276" y="2420"/>
              <a:ext cx="7200" cy="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5100" y="2559"/>
              <a:ext cx="1694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>
                  <a:latin typeface="Times New Roman" panose="02020603050405020304" pitchFamily="18" charset="0"/>
                </a:rPr>
                <a:t>Руководитель бизнес-инкубатора</a:t>
              </a:r>
              <a:endParaRPr lang="ru-RU" altLang="ru-RU" sz="1400" b="1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7641" y="2559"/>
              <a:ext cx="1692" cy="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400" b="1">
                  <a:latin typeface="Calibri" panose="020F0502020204030204" pitchFamily="34" charset="0"/>
                </a:rPr>
                <a:t>Экспертный совет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6935" y="3256"/>
              <a:ext cx="2398" cy="6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 dirty="0" smtClean="0">
                  <a:latin typeface="Calibri" panose="020F0502020204030204" pitchFamily="34" charset="0"/>
                </a:rPr>
                <a:t>Офис-менеджер/</a:t>
              </a:r>
              <a:endParaRPr lang="ru-RU" altLang="ru-RU" sz="1400" b="1" dirty="0">
                <a:latin typeface="Calibri" panose="020F0502020204030204" pitchFamily="34" charset="0"/>
              </a:endParaRPr>
            </a:p>
            <a:p>
              <a:pPr algn="ctr"/>
              <a:r>
                <a:rPr lang="ru-RU" altLang="ru-RU" sz="1400" b="1" dirty="0">
                  <a:latin typeface="Calibri" panose="020F0502020204030204" pitchFamily="34" charset="0"/>
                </a:rPr>
                <a:t>Специалист по связям с общественностью</a:t>
              </a:r>
              <a:endParaRPr lang="ru-RU" altLang="ru-RU" sz="1400" dirty="0">
                <a:latin typeface="Calibri" panose="020F0502020204030204" pitchFamily="34" charset="0"/>
              </a:endParaRP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3123" y="4371"/>
              <a:ext cx="2820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>
                  <a:latin typeface="Calibri" panose="020F0502020204030204" pitchFamily="34" charset="0"/>
                </a:rPr>
                <a:t>Заместитель руководителя, начальник отдела по работе с резидентами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6088" y="4371"/>
              <a:ext cx="3106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>
                  <a:latin typeface="Calibri" panose="020F0502020204030204" pitchFamily="34" charset="0"/>
                </a:rPr>
                <a:t>Начальник отдела консалтинга и бизнес-планирования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H="1">
              <a:off x="5947" y="3117"/>
              <a:ext cx="1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4394" y="4092"/>
              <a:ext cx="32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4394" y="4092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7641" y="4092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6794" y="2838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>
              <a:off x="5947" y="3535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3123" y="5346"/>
              <a:ext cx="2820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 i="1">
                  <a:latin typeface="Calibri" panose="020F0502020204030204" pitchFamily="34" charset="0"/>
                </a:rPr>
                <a:t>Кураторы (менторы) по работе с резидентами, консультанты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auto">
            <a:xfrm>
              <a:off x="6088" y="5346"/>
              <a:ext cx="3106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 i="1">
                  <a:latin typeface="Calibri" panose="020F0502020204030204" pitchFamily="34" charset="0"/>
                </a:rPr>
                <a:t>Кураторы (менторы), консультанты</a:t>
              </a:r>
              <a:endParaRPr lang="ru-RU" altLang="ru-RU" sz="14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50" y="311386"/>
            <a:ext cx="4218806" cy="2816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50" y="3647209"/>
            <a:ext cx="4218293" cy="2815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5" y="311385"/>
            <a:ext cx="4218806" cy="2816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5" y="3647209"/>
            <a:ext cx="4187162" cy="27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9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20714"/>
            <a:ext cx="3670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s://pp.vk.me/c622829/v622829706/480a/ihG2gMzd9Y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0713"/>
            <a:ext cx="37036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429001"/>
            <a:ext cx="37449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429001"/>
            <a:ext cx="37449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трансфера результатов интеллектуальной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82" y="1555461"/>
            <a:ext cx="9767454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интеллектуальной собственностью посредством сбора и оценки коммерчески перспективных РИД, маркетинга, защиты объектов интеллектуальной собственности, разработки стратегии коммерциализации и трансфера РИД (лицензирования, создания компаний на базе институтских РИД)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осуществление политики в области интеллектуальной собственности и трансфера РИД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необходимых документов и форм для обеспечения трансфера РИД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научных исследований по вопросам развития инновационной деятельности и трансфера РИД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информационного обеспечения инновационной деятельности и трансфера РИД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инновационных продуктов и услуг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конференций, семинаров и круглых столов по вопросам, связанным с трансфером РИД, предпринимательством и научно-техническим обменом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кооперации и сотрудничества в области трансфера РИД, научно-внедренческой, производственной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1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3" y="747513"/>
            <a:ext cx="94349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осуществляет трансфер и коммерциализацию технологий посредством: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аккумулирования и передачи интеллектуальной собственности на рыночных условиях в гражданско-правовой оборот;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start-up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компаний, в том числе малые инновационные предприятия (МИП по ФЗ – 217);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технологий организациям бизнеса, органам государственной власти и местного самоуправления.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инновационно-проектной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Создать институтскую базу данных результатов интеллектуальной деятельности и системы идентификации, классификации и сертификации создаваемых и приобретаемых интеллектуальных продуктов.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Активизировать работы по развитию инфраструктуры трансфера РИД и реализации проекта бизнес – инкубатора. Довести к 2017 г. количество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предстартапов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запущенных в бизнес-инкубаторе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Активизировать развитие сети малых инновационных предприятий по внедрению результатов интеллектуальной деятельности, исключительные права на которые принадлежат Институту. Довести к 2017 г. число малых инновационных предприятий до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Продолжить работы по установлению долгосрочных партнерских отношений с вузами, исследовательскими центрами и организациями по финансово – экономическому и правовому сопровождению реализуемых ими инновационных проектов. Довести к 2017 г. среднегодовой объем заключаемых соглашений до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Создание программ обучения управлению инновациями, для реализации которых в качестве партнеров будут привлекаться ведущие университеты, специализирующиеся в данной области, включая стажировки на инновационных предприятиях и самостоятельное выполнение индивидуальных и групповых проектов.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Продолжить проведение постоянно действующих семинаров для работников органов законодательной и исполнительной власти, а также сотрудников и руководителей инфраструктуры поддержки предпринимательства, руководителей научных институтов и университетов, ответственных за коммерциализацию разработок, и руководителей промышленных компаний, ответственных за управление программами инновационного развития.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(ред. от 21.07.2014) «Об образовании в РФ»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08.12.2011 N 2227-р «Об утверждении Стратегии инновационного развития РФ на период до 2020 года»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15.04.2014 N 295 «Об утверждении государственной программы РФ «Развитие образования» на 2013 - 2020 годы»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15.04.2014 N 301 «Об утверждении государственной программы РФ «Развитие науки и технологий» на 2013 - 2020 годы»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22.02.2011 N 13-91 «О направлении Концепции развития научно-исследовательской и инновационной деятельности в учреждениях высшего профессионального образования РФ на период до 2015 года»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954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10.09.2012 N 1654-р «О программе развития федерального государственного бюджетного образовательного учреждения высшего профессионального образования «Российская академия народного хозяйства и государственной службы при Президенте РФ» на 2012 - 2020 годы»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федерального государственного бюджетного образовательного учреждения высшего профессионального образования «Российская академия народного хозяйства и государственной службы при Президенте  РФ» на 2015 - 2025 годы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28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43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инновационных компетенций студентов и сотрудников Академии должны быть реализованы следующие мероприятия: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4279"/>
            <a:ext cx="10515600" cy="5237017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модулей обучения инновационному предпринимательству в проводимые Академией образовательные программы;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подготовки предпринимателей в сфере коммерциализации научно-исследовательских разработок в сотрудничестве с инновационными компаниями, научными организациями, венчурными фондами и ведущими международными университетами;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стажировок студентов и сотрудников как в рамках собственной инновационной инфраструктуры Академии (бизнес-инкубаторы), так и с использованием федеральной (региональной) инновационной инфраструктуры или инфраструктуры инновационных компаний;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авторов инновационных разработок на базе инновационной инфраструктуры Академии (профессиональные консультации и менторские услуги опытных предпринимателей);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инновационным предприятиям консультационных услуг в области бизнес-планирования, маркетинга и продвижения инновационной продукции, ведения бухгалтерского учета, юридического оформления прав на интеллектуальную собственность, проведение специализированного обучения и тренингов;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практической поддержки студентам на базе собственного опыта и деловых связей;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 обучения управлению инновациями, для реализации которых в качестве партнеров будут привлекаться ведущие университеты, специализирующиеся в данной области, включая стажировки на инновационных предприятиях и самостоятельное выполнение индивидуальных и групповых проектов;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взаимодействия с компаниями в части целевого формирования контингента обучающихся, участвующих в реализации программ инновационного развития этих компаний;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совместных междисциплинарных образовательных программ, включающих проектную деятельность в области инновационного предпринимательства;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формирования объединенных команд студентов технических и гуманитарных специальностей в целях реализации инновационных проектов;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программ дополнительного профессионального образования управленческих кадров инновационных предприятий;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постоянно действующих семинаров для работников органов законодательной и исполнительной власти, ответственных за инновационное развитие региона, а также сотрудников и руководителей инфраструктуры поддержки инновационного предпринимательства, руководителей научных институтов и университетов, ответственных за коммерциализацию разработок, и руководителей промышленных компаний, ответственных за управление программами инновационного развития;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бизнес-инкубаторов на базе ряда филиалов Академии с целью поддержки малого предпринимательства и инновационных бизнес-инициатив в субъектах РФ. 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4073" y="6152742"/>
            <a:ext cx="7252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10.09.2012 N 1654-р «О программе развития федерального государственного бюджетного образовательного учреждения высшего профессионального образования «Российская академия народного хозяйства и государственной службы при Президенте РФ» на 2012 - 2020 годы»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2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научно-исследовательской, инновационной деятельности и экспертного сопровождения в Академии предполагает: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23067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подготовки предпринимателей в сфере коммерциализации научно-исследовательских разработок в сотрудничестве с инновационными компаниями, научными организациями, венчурными фондами и ведущими международными университетами;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совместных междисциплинарных образовательных программ, включающих проектную деятельность в области инновационного предпринимательства;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формирования объединенных команд студентов технических и гуманитарных специальностей в целях реализации инновационных проектов;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постоянно действующих семинаров для работников органов законодательной и исполнительной власти, а также сотрудников и руководителей инфраструктуры поддержки предпринимательства, руководителей научных институтов и университетов, ответственных за коммерциализацию разработок, и руководителей промышленных компаний, ответственных за управление программами инновационного развития.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4064" y="395028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федерального государственного бюджетного образовательного учреждения высшего профессионального образования «Российская академия народного хозяйства и государственной службы при Президенте  РФ» на 2015 - 2025 годы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0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987425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развития инновационного и социального предпринимательства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2024" y="987425"/>
            <a:ext cx="6583364" cy="54653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научных исследований и разработок, экспертиз и консультаций в области предпринимательства, создания и управления новыми предприятиями;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научных исследований и разработок в образовательном процессе, подготовка студентов, аспирантов и переподготовка специалистов в области построения бизнеса и других направлениях практического предпринимательства;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среды для студентов, аспирантов и сотрудников Института, ориентированных на предпринимательство;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систематизация информационных ресурсов и инструментария, которые необходимы начинающему предпринимателю;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вокруг Института предпринимательского пояса, включающего предприятия, основанные студентами и аспирантами, создание механизмов для вовлечения в их деятельность сотрудников Института.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158836"/>
            <a:ext cx="3932237" cy="27101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Учебно-научный центр «Бизнес-инкубатор»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трансфера результатов интеллектуальной деятельности</a:t>
            </a: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 LAB (Центр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2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0" y="517529"/>
            <a:ext cx="4106912" cy="15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5791" y="51752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Учебно-научный центр «Бизнес-инкубатор»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платформа, на которой создаются наиболее благоприятные условия для развития предпринимательства, в том числе инновационного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социальноориентированного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Месторасположение г. Новосибирск, Красный проспект, 42, офис. 415.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1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773239"/>
            <a:ext cx="84486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2313" y="1052513"/>
            <a:ext cx="43926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https://vk.com/project_incubator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2313" y="517526"/>
            <a:ext cx="412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http://www.sapanet.ru/sapabiz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314" y="214313"/>
            <a:ext cx="9598168" cy="600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фундаментальных элементов</a:t>
            </a:r>
          </a:p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Учебно-научного центра «Бизнес-инкубатор»</a:t>
            </a:r>
          </a:p>
          <a:p>
            <a:pPr algn="ctr" eaLnBrk="1" hangingPunct="1"/>
            <a:endParaRPr lang="ru-RU" alt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и функциональная площадка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общим объемом 150 кв. 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оборудование и сеть для работы резидентов.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Синергетический эффект от взаимодействия резидентов, обусловленный тем, что они работают в условиях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обмениваются опытом.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акселерирование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бизнес-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(таблица 1), формирование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кроссфункциональных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информации, способствующей налаживанию связей и продвижению бизнеса.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и тренинги, направленные на повышение компетенции и квалификации, консультирование.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учет, юридические и технологические услуги, маркетинг.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на региональном уровне конкурсов бизнес-кейсов (Железный предприниматель,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Battle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проектов и пр. </a:t>
            </a:r>
          </a:p>
        </p:txBody>
      </p:sp>
    </p:spTree>
    <p:extLst>
      <p:ext uri="{BB962C8B-B14F-4D97-AF65-F5344CB8AC3E}">
        <p14:creationId xmlns:p14="http://schemas.microsoft.com/office/powerpoint/2010/main" val="4264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1467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О состоянии и планах развития инновационной деятельности в СИУ РАНХиГС  на 2015 -2017 гг.</vt:lpstr>
      <vt:lpstr>Основные нормативные документы</vt:lpstr>
      <vt:lpstr>Основные нормативные документы</vt:lpstr>
      <vt:lpstr>Для развития инновационных компетенций студентов и сотрудников Академии должны быть реализованы следующие мероприятия:</vt:lpstr>
      <vt:lpstr>Развитие научно-исследовательской, инновационной деятельности и экспертного сопровождения в Академии предполагает:</vt:lpstr>
      <vt:lpstr>Центры развития инновационного и социального предпринимательства</vt:lpstr>
      <vt:lpstr>Презентация PowerPoint</vt:lpstr>
      <vt:lpstr>Презентация PowerPoint</vt:lpstr>
      <vt:lpstr>Презентация PowerPoint</vt:lpstr>
      <vt:lpstr>Бизнес-акселерирование и бизнес-инкубирование  на базе  Учебно-научного центра «Бизнес-инкубатор»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трансфера результатов интеллектуальной деятельности</vt:lpstr>
      <vt:lpstr>Презентация PowerPoint</vt:lpstr>
      <vt:lpstr>Развитие инновационно-проектной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и планах развития инновационно-проектной деятельности в СИУ РАНХиГС  на 2015 -2017 гг.</dc:title>
  <dc:creator>Татьяна Скурихина</dc:creator>
  <cp:lastModifiedBy>Татьяна Скурихина</cp:lastModifiedBy>
  <cp:revision>39</cp:revision>
  <dcterms:created xsi:type="dcterms:W3CDTF">2014-09-30T08:59:54Z</dcterms:created>
  <dcterms:modified xsi:type="dcterms:W3CDTF">2014-12-27T18:50:22Z</dcterms:modified>
</cp:coreProperties>
</file>