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  <p:sldMasterId id="2147483756" r:id="rId2"/>
  </p:sldMasterIdLst>
  <p:notesMasterIdLst>
    <p:notesMasterId r:id="rId13"/>
  </p:notesMasterIdLst>
  <p:handoutMasterIdLst>
    <p:handoutMasterId r:id="rId14"/>
  </p:handoutMasterIdLst>
  <p:sldIdLst>
    <p:sldId id="256" r:id="rId3"/>
    <p:sldId id="471" r:id="rId4"/>
    <p:sldId id="465" r:id="rId5"/>
    <p:sldId id="446" r:id="rId6"/>
    <p:sldId id="464" r:id="rId7"/>
    <p:sldId id="468" r:id="rId8"/>
    <p:sldId id="470" r:id="rId9"/>
    <p:sldId id="456" r:id="rId10"/>
    <p:sldId id="460" r:id="rId11"/>
    <p:sldId id="435" r:id="rId12"/>
  </p:sldIdLst>
  <p:sldSz cx="9906000" cy="6858000" type="A4"/>
  <p:notesSz cx="6858000" cy="9144000"/>
  <p:custDataLst>
    <p:tags r:id="rId15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880E6A4-5A39-4509-B810-F97FF7776B10}">
          <p14:sldIdLst>
            <p14:sldId id="256"/>
            <p14:sldId id="471"/>
            <p14:sldId id="465"/>
            <p14:sldId id="446"/>
            <p14:sldId id="464"/>
            <p14:sldId id="468"/>
            <p14:sldId id="470"/>
            <p14:sldId id="456"/>
            <p14:sldId id="460"/>
            <p14:sldId id="435"/>
          </p14:sldIdLst>
        </p14:section>
        <p14:section name="Раздел без заголовка" id="{049EB810-3437-48BA-AE40-34A7FBA84CB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812">
          <p15:clr>
            <a:srgbClr val="A4A3A4"/>
          </p15:clr>
        </p15:guide>
        <p15:guide id="2" pos="5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E78E24"/>
    <a:srgbClr val="F26724"/>
    <a:srgbClr val="000000"/>
    <a:srgbClr val="E62B25"/>
    <a:srgbClr val="F99B1C"/>
    <a:srgbClr val="A80000"/>
    <a:srgbClr val="1488CB"/>
    <a:srgbClr val="951A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9899" autoAdjust="0"/>
  </p:normalViewPr>
  <p:slideViewPr>
    <p:cSldViewPr snapToGrid="0">
      <p:cViewPr varScale="1">
        <p:scale>
          <a:sx n="115" d="100"/>
          <a:sy n="115" d="100"/>
        </p:scale>
        <p:origin x="1218" y="108"/>
      </p:cViewPr>
      <p:guideLst>
        <p:guide orient="horz" pos="812"/>
        <p:guide pos="55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EEA9DDD-A1ED-4164-9D99-DD69FAC8E2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1211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9863812-114C-42AC-A496-B31E2E31FBA1}" type="datetimeFigureOut">
              <a:rPr lang="ru-RU"/>
              <a:pPr>
                <a:defRPr/>
              </a:pPr>
              <a:t>23.04.2019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B8218B8-6D16-48BF-B356-EDC1C5B436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3796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346A4E-E65E-454E-ABE7-A5456A0A4950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ru-RU" alt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36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7BEBFF33-C91D-4FF9-83CA-1DB6945BB345}" type="slidenum">
              <a:rPr lang="ru-RU" altLang="ru-RU"/>
              <a:pPr eaLnBrk="1" hangingPunct="1"/>
              <a:t>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fld id="{65440E26-5387-47D3-940B-1F234DB67BD6}" type="slidenum">
              <a:rPr lang="ru-RU" altLang="ru-RU" sz="1200" smtClean="0"/>
              <a:pPr algn="r" eaLnBrk="1" hangingPunct="1">
                <a:defRPr/>
              </a:pPr>
              <a:t>3</a:t>
            </a:fld>
            <a:endParaRPr lang="ru-RU" altLang="ru-RU" sz="1200" smtClean="0"/>
          </a:p>
        </p:txBody>
      </p:sp>
    </p:spTree>
    <p:extLst>
      <p:ext uri="{BB962C8B-B14F-4D97-AF65-F5344CB8AC3E}">
        <p14:creationId xmlns:p14="http://schemas.microsoft.com/office/powerpoint/2010/main" val="334440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fld id="{65440E26-5387-47D3-940B-1F234DB67BD6}" type="slidenum">
              <a:rPr lang="ru-RU" altLang="ru-RU" sz="1200" smtClean="0"/>
              <a:pPr algn="r" eaLnBrk="1" hangingPunct="1">
                <a:defRPr/>
              </a:pPr>
              <a:t>4</a:t>
            </a:fld>
            <a:endParaRPr lang="ru-RU" altLang="ru-RU" sz="1200" smtClean="0"/>
          </a:p>
        </p:txBody>
      </p:sp>
    </p:spTree>
    <p:extLst>
      <p:ext uri="{BB962C8B-B14F-4D97-AF65-F5344CB8AC3E}">
        <p14:creationId xmlns:p14="http://schemas.microsoft.com/office/powerpoint/2010/main" val="4287947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fld id="{65440E26-5387-47D3-940B-1F234DB67BD6}" type="slidenum">
              <a:rPr lang="ru-RU" altLang="ru-RU" sz="1200" smtClean="0"/>
              <a:pPr algn="r" eaLnBrk="1" hangingPunct="1">
                <a:defRPr/>
              </a:pPr>
              <a:t>5</a:t>
            </a:fld>
            <a:endParaRPr lang="ru-RU" altLang="ru-RU" sz="1200" smtClean="0"/>
          </a:p>
        </p:txBody>
      </p:sp>
    </p:spTree>
    <p:extLst>
      <p:ext uri="{BB962C8B-B14F-4D97-AF65-F5344CB8AC3E}">
        <p14:creationId xmlns:p14="http://schemas.microsoft.com/office/powerpoint/2010/main" val="2232486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fld id="{D25B7BA5-9F84-429D-BBF9-78ADC340A9D8}" type="slidenum">
              <a:rPr lang="ru-RU" altLang="ru-RU" sz="1200" smtClean="0"/>
              <a:pPr algn="r" eaLnBrk="1" hangingPunct="1">
                <a:defRPr/>
              </a:pPr>
              <a:t>9</a:t>
            </a:fld>
            <a:endParaRPr lang="ru-RU" altLang="ru-RU" sz="1200" smtClean="0"/>
          </a:p>
        </p:txBody>
      </p:sp>
    </p:spTree>
    <p:extLst>
      <p:ext uri="{BB962C8B-B14F-4D97-AF65-F5344CB8AC3E}">
        <p14:creationId xmlns:p14="http://schemas.microsoft.com/office/powerpoint/2010/main" val="228014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15DF391-7156-4812-B6C8-636EC5B90F89}" type="slidenum">
              <a:rPr lang="ru-RU" altLang="ru-RU">
                <a:solidFill>
                  <a:prstClr val="black"/>
                </a:solidFill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ru-RU" altLang="ru-RU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47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938D1-C772-45AD-BD15-0C1995E834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2360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68A0D-C044-4AFB-9553-7F9784E8557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6995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7DA0C-D4FE-49A4-8440-F8C9612488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3166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EE795-3598-472B-A2FA-E840DA46029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416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2281C-11B1-43DB-8189-90A3B69C696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199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9E2E2-4A63-40EF-8F23-333595E5DB6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35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879A0-EFAD-4FAE-B7F5-03C19355CF28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556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04F9B-1B35-4FE3-846A-9F8C63520CD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3533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3A84B-40AC-4F11-9C8D-6A0C97641DB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6865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DC8BB-30E2-4AD6-BBF1-5354D26B8277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996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6C92A-883C-459F-8D30-B212CEDEF3B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93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CCDDE-CA96-49E9-A2B9-AFAEF29265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24604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3DA08-35EC-444A-A5CD-5CAC675323F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0672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06724-6A55-459C-BF02-D54F715C86C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4124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48C12-2165-43DD-B510-51E7FECE73C7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396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6B20F-3A8B-4661-A281-8E6D0E9521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865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5D71B-A038-4A46-AB12-4E1C533449F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0928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330E8-DABC-4D24-B37D-525286C142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304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057D4-2CF3-4CF2-8E07-6F12C89ECA7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9722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84CAF-CEFA-425B-9952-1FF377EB13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5448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DB219-9058-4464-9CF3-B4248E820D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1584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B15FB-348A-4FEB-8E29-44D35F42A7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459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C87271A-9308-472E-A638-08F2B24450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B76D00A-3686-4946-9F07-075A847E7E15}" type="slidenum">
              <a:rPr lang="ru-RU" altLang="ru-RU">
                <a:solidFill>
                  <a:srgbClr val="000000"/>
                </a:solidFill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35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65" y="244475"/>
            <a:ext cx="2540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Прямоугольник 7"/>
          <p:cNvSpPr>
            <a:spLocks noChangeArrowheads="1"/>
          </p:cNvSpPr>
          <p:nvPr/>
        </p:nvSpPr>
        <p:spPr bwMode="auto">
          <a:xfrm flipH="1">
            <a:off x="-5" y="1420238"/>
            <a:ext cx="4902743" cy="4534948"/>
          </a:xfrm>
          <a:prstGeom prst="rect">
            <a:avLst/>
          </a:prstGeom>
          <a:gradFill>
            <a:gsLst>
              <a:gs pos="0">
                <a:srgbClr val="990000"/>
              </a:gs>
              <a:gs pos="50000">
                <a:srgbClr val="990000"/>
              </a:gs>
              <a:gs pos="100000">
                <a:srgbClr val="FF0000"/>
              </a:gs>
            </a:gsLst>
            <a:lin ang="10800000" scaled="0"/>
          </a:gradFill>
          <a:ln>
            <a:noFill/>
          </a:ln>
        </p:spPr>
        <p:txBody>
          <a:bodyPr/>
          <a:lstStyle>
            <a:lvl1pPr defTabSz="104298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4298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4298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42988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42988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ru-RU" sz="20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ru-RU" sz="20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16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Образовательная программа магистратуры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  <a:latin typeface="+mj-lt"/>
                <a:cs typeface="Tahoma" pitchFamily="34" charset="0"/>
              </a:rPr>
              <a:t>Направление подготовки </a:t>
            </a:r>
            <a:br>
              <a:rPr lang="ru-RU" altLang="ru-RU" sz="2000" b="1" dirty="0" smtClean="0">
                <a:solidFill>
                  <a:schemeClr val="bg1"/>
                </a:solidFill>
                <a:latin typeface="+mj-lt"/>
                <a:cs typeface="Tahoma" pitchFamily="34" charset="0"/>
              </a:rPr>
            </a:br>
            <a:r>
              <a:rPr lang="ru-RU" altLang="ru-RU" sz="2000" b="1" dirty="0" smtClean="0">
                <a:solidFill>
                  <a:schemeClr val="bg1"/>
                </a:solidFill>
                <a:latin typeface="+mj-lt"/>
                <a:cs typeface="Tahoma" pitchFamily="34" charset="0"/>
              </a:rPr>
              <a:t>38.04.04. Государственное и муниципальное управление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400" dirty="0"/>
          </a:p>
        </p:txBody>
      </p:sp>
      <p:sp>
        <p:nvSpPr>
          <p:cNvPr id="2052" name="Text Box 23"/>
          <p:cNvSpPr txBox="1">
            <a:spLocks noChangeArrowheads="1"/>
          </p:cNvSpPr>
          <p:nvPr/>
        </p:nvSpPr>
        <p:spPr bwMode="auto">
          <a:xfrm>
            <a:off x="4951379" y="1600148"/>
            <a:ext cx="4954621" cy="4416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2400" b="1" dirty="0" smtClean="0">
                <a:solidFill>
                  <a:srgbClr val="990000"/>
                </a:solidFill>
                <a:latin typeface="Tahoma" pitchFamily="34" charset="0"/>
                <a:cs typeface="Tahoma" pitchFamily="34" charset="0"/>
              </a:rPr>
              <a:t>Направленность (профиль): </a:t>
            </a:r>
            <a:r>
              <a:rPr lang="ru-RU" altLang="ru-RU" sz="2400" b="1" dirty="0" smtClean="0">
                <a:solidFill>
                  <a:srgbClr val="990000"/>
                </a:solidFill>
                <a:latin typeface="Tahoma" pitchFamily="34" charset="0"/>
                <a:cs typeface="Tahoma" pitchFamily="34" charset="0"/>
              </a:rPr>
              <a:t>«Государственное и муниципальное управление в субъекте РФ»</a:t>
            </a:r>
            <a:endParaRPr lang="ru-RU" altLang="ru-RU" sz="2400" b="1" dirty="0" smtClean="0">
              <a:solidFill>
                <a:srgbClr val="990000"/>
              </a:solidFill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50000"/>
              </a:spcBef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Магистратура</a:t>
            </a:r>
            <a:endParaRPr lang="ru-RU" sz="2400" b="1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ru-RU" altLang="ru-RU" sz="1800" b="1" i="1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1600" i="1" dirty="0" smtClean="0">
                <a:latin typeface="Tahoma" panose="020B0604030504040204" pitchFamily="34" charset="0"/>
                <a:cs typeface="Tahoma" panose="020B0604030504040204" pitchFamily="34" charset="0"/>
              </a:rPr>
              <a:t>Руководитель  </a:t>
            </a:r>
            <a:r>
              <a:rPr lang="ru-RU" altLang="ru-RU" sz="1600" i="1" dirty="0" smtClean="0">
                <a:latin typeface="Tahoma" panose="020B0604030504040204" pitchFamily="34" charset="0"/>
                <a:cs typeface="Tahoma" panose="020B0604030504040204" pitchFamily="34" charset="0"/>
              </a:rPr>
              <a:t>образовательной программы:</a:t>
            </a:r>
            <a:endParaRPr lang="ru-RU" altLang="ru-RU" sz="1600" i="1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1600" b="1" i="1" dirty="0" smtClean="0">
                <a:latin typeface="Tahoma" panose="020B0604030504040204" pitchFamily="34" charset="0"/>
                <a:cs typeface="Tahoma" panose="020B0604030504040204" pitchFamily="34" charset="0"/>
              </a:rPr>
              <a:t>Савинов Леонид Вячеславович,</a:t>
            </a:r>
            <a:endParaRPr lang="ru-RU" altLang="ru-RU" sz="1600" b="1" i="1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ru-RU" altLang="ru-RU" sz="1600" dirty="0" smtClean="0">
                <a:latin typeface="Tahoma" panose="020B0604030504040204" pitchFamily="34" charset="0"/>
                <a:cs typeface="Tahoma" panose="020B0604030504040204" pitchFamily="34" charset="0"/>
              </a:rPr>
              <a:t>доктор политических наук, </a:t>
            </a:r>
            <a:r>
              <a:rPr lang="ru-RU" altLang="ru-RU" sz="1600" dirty="0" smtClean="0">
                <a:latin typeface="Tahoma" panose="020B0604030504040204" pitchFamily="34" charset="0"/>
                <a:cs typeface="Tahoma" panose="020B0604030504040204" pitchFamily="34" charset="0"/>
              </a:rPr>
              <a:t>доцент, </a:t>
            </a: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ru-RU" altLang="ru-RU" sz="1600" dirty="0" smtClean="0">
                <a:latin typeface="Tahoma" panose="020B0604030504040204" pitchFamily="34" charset="0"/>
                <a:cs typeface="Tahoma" panose="020B0604030504040204" pitchFamily="34" charset="0"/>
              </a:rPr>
              <a:t>декан факультета государственного и муниципального управления</a:t>
            </a:r>
            <a:r>
              <a:rPr lang="ru-RU" altLang="ru-RU" sz="1600" dirty="0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altLang="ru-RU" sz="1600" dirty="0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endParaRPr lang="ru-RU" altLang="ru-RU" sz="16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053" name="Группа 1"/>
          <p:cNvGrpSpPr>
            <a:grpSpLocks/>
          </p:cNvGrpSpPr>
          <p:nvPr/>
        </p:nvGrpSpPr>
        <p:grpSpPr bwMode="auto">
          <a:xfrm>
            <a:off x="6468892" y="371779"/>
            <a:ext cx="3094884" cy="315376"/>
            <a:chOff x="5634706" y="950119"/>
            <a:chExt cx="3286895" cy="362846"/>
          </a:xfrm>
        </p:grpSpPr>
        <p:sp>
          <p:nvSpPr>
            <p:cNvPr id="2055" name="Text Box 23"/>
            <p:cNvSpPr txBox="1">
              <a:spLocks noChangeArrowheads="1"/>
            </p:cNvSpPr>
            <p:nvPr/>
          </p:nvSpPr>
          <p:spPr bwMode="auto">
            <a:xfrm>
              <a:off x="5634706" y="958862"/>
              <a:ext cx="3110330" cy="354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1400" dirty="0">
                  <a:solidFill>
                    <a:srgbClr val="1488CB"/>
                  </a:solidFill>
                  <a:latin typeface="Tahoma" pitchFamily="34" charset="0"/>
                  <a:cs typeface="Tahoma" pitchFamily="34" charset="0"/>
                </a:rPr>
                <a:t>Сибирский институт управления</a:t>
              </a:r>
            </a:p>
          </p:txBody>
        </p:sp>
        <p:pic>
          <p:nvPicPr>
            <p:cNvPr id="2056" name="Picture 6" descr="ANd9GcQnMEeeKvgOW4MTLs__Y52V5-SYZwONLX01kfL4zTeXUAL5ItWifw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12038" y="950119"/>
              <a:ext cx="309563" cy="309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Прямоугольник 5"/>
          <p:cNvSpPr>
            <a:spLocks noChangeArrowheads="1"/>
          </p:cNvSpPr>
          <p:nvPr/>
        </p:nvSpPr>
        <p:spPr bwMode="auto">
          <a:xfrm>
            <a:off x="750526" y="1317830"/>
            <a:ext cx="8625680" cy="3094893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10429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altLang="ru-RU" sz="2100" smtClean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039C9B-9037-47B9-9BB4-626F417841A2}" type="slidenum">
              <a:rPr lang="ru-RU" altLang="ru-RU" sz="14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ru-RU" altLang="ru-RU" sz="1400">
              <a:solidFill>
                <a:srgbClr val="898989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096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28" y="0"/>
            <a:ext cx="1681163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8" name="Text Box 2052"/>
          <p:cNvSpPr txBox="1">
            <a:spLocks noChangeArrowheads="1"/>
          </p:cNvSpPr>
          <p:nvPr/>
        </p:nvSpPr>
        <p:spPr bwMode="auto">
          <a:xfrm>
            <a:off x="894945" y="1546491"/>
            <a:ext cx="8413168" cy="2646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1200"/>
              </a:spcBef>
              <a:buNone/>
            </a:pPr>
            <a:endParaRPr lang="ru-RU" altLang="ru-RU" sz="5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>
              <a:spcBef>
                <a:spcPts val="1200"/>
              </a:spcBef>
              <a:buNone/>
            </a:pPr>
            <a:r>
              <a:rPr lang="ru-RU" alt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Мы ждем </a:t>
            </a:r>
            <a:r>
              <a:rPr lang="ru-RU" alt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вас!</a:t>
            </a:r>
          </a:p>
          <a:p>
            <a:pPr algn="ctr">
              <a:spcBef>
                <a:spcPct val="50000"/>
              </a:spcBef>
              <a:buFontTx/>
              <a:buNone/>
            </a:pPr>
            <a:endParaRPr lang="ru-RU" altLang="ru-RU" b="1" dirty="0" smtClean="0">
              <a:solidFill>
                <a:srgbClr val="FFFFFF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6527258" y="243191"/>
            <a:ext cx="29286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ru-RU" altLang="ru-RU" sz="1400" dirty="0">
                <a:solidFill>
                  <a:srgbClr val="1488CB"/>
                </a:solidFill>
                <a:latin typeface="Tahoma" pitchFamily="34" charset="0"/>
                <a:cs typeface="Tahoma" pitchFamily="34" charset="0"/>
              </a:rPr>
              <a:t>Сибирский институт управления</a:t>
            </a:r>
          </a:p>
        </p:txBody>
      </p:sp>
    </p:spTree>
    <p:extLst>
      <p:ext uri="{BB962C8B-B14F-4D97-AF65-F5344CB8AC3E}">
        <p14:creationId xmlns:p14="http://schemas.microsoft.com/office/powerpoint/2010/main" val="1292163110"/>
      </p:ext>
    </p:extLst>
  </p:cSld>
  <p:clrMapOvr>
    <a:masterClrMapping/>
  </p:clrMapOvr>
  <p:transition spd="slow" advTm="143027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804" y="184151"/>
            <a:ext cx="1583929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Прямоугольник 7"/>
          <p:cNvSpPr>
            <a:spLocks noChangeArrowheads="1"/>
          </p:cNvSpPr>
          <p:nvPr/>
        </p:nvSpPr>
        <p:spPr bwMode="auto">
          <a:xfrm>
            <a:off x="0" y="758825"/>
            <a:ext cx="9906000" cy="569913"/>
          </a:xfrm>
          <a:prstGeom prst="rect">
            <a:avLst/>
          </a:prstGeom>
          <a:gradFill rotWithShape="0">
            <a:gsLst>
              <a:gs pos="0">
                <a:srgbClr val="990000"/>
              </a:gs>
              <a:gs pos="50000">
                <a:srgbClr val="990000"/>
              </a:gs>
              <a:gs pos="100000">
                <a:srgbClr val="FF0000"/>
              </a:gs>
            </a:gsLst>
            <a:lin ang="0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1042988" eaLnBrk="1" hangingPunct="1"/>
            <a:endParaRPr lang="ru-RU" altLang="ru-RU" sz="2100"/>
          </a:p>
        </p:txBody>
      </p:sp>
      <p:sp>
        <p:nvSpPr>
          <p:cNvPr id="3076" name="Text Box 23"/>
          <p:cNvSpPr txBox="1">
            <a:spLocks noChangeArrowheads="1"/>
          </p:cNvSpPr>
          <p:nvPr/>
        </p:nvSpPr>
        <p:spPr bwMode="auto">
          <a:xfrm>
            <a:off x="-194337" y="779464"/>
            <a:ext cx="10100337" cy="52322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ru-RU" alt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ru-RU" altLang="ru-RU" sz="20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«Государственное </a:t>
            </a:r>
            <a:r>
              <a:rPr lang="ru-RU" altLang="ru-RU" sz="20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и муниципальное управление в субъекте РФ</a:t>
            </a:r>
            <a:r>
              <a:rPr lang="ru-RU" altLang="ru-RU" sz="20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»</a:t>
            </a:r>
            <a:endParaRPr lang="ru-RU" altLang="ru-RU" sz="20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2" name="Line 30"/>
          <p:cNvSpPr>
            <a:spLocks noChangeShapeType="1"/>
          </p:cNvSpPr>
          <p:nvPr/>
        </p:nvSpPr>
        <p:spPr bwMode="auto">
          <a:xfrm flipV="1">
            <a:off x="925249" y="714376"/>
            <a:ext cx="8485452" cy="9525"/>
          </a:xfrm>
          <a:prstGeom prst="line">
            <a:avLst/>
          </a:prstGeom>
          <a:noFill/>
          <a:ln w="19050" cap="sq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70867" y="1922579"/>
            <a:ext cx="9364266" cy="427809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Bef>
                <a:spcPts val="600"/>
              </a:spcBef>
              <a:buClr>
                <a:srgbClr val="990000"/>
              </a:buClr>
              <a:buFont typeface="Wingdings" pitchFamily="2" charset="2"/>
              <a:buChar char="q"/>
              <a:defRPr/>
            </a:pPr>
            <a:r>
              <a:rPr lang="ru-RU" sz="2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Вы 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хотите, </a:t>
            </a:r>
            <a:r>
              <a:rPr lang="ru-RU" sz="20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чтобы государственное и муниципальное управление в России было </a:t>
            </a:r>
            <a:r>
              <a:rPr lang="ru-RU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качественным 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и эффективным;</a:t>
            </a:r>
          </a:p>
          <a:p>
            <a:pPr algn="just">
              <a:spcBef>
                <a:spcPts val="600"/>
              </a:spcBef>
              <a:buClr>
                <a:srgbClr val="990000"/>
              </a:buClr>
              <a:buFont typeface="Wingdings" pitchFamily="2" charset="2"/>
              <a:buChar char="q"/>
              <a:defRPr/>
            </a:pPr>
            <a:r>
              <a:rPr lang="ru-RU" sz="2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Вы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строите</a:t>
            </a:r>
            <a:r>
              <a:rPr lang="ru-RU" sz="20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свою карьеру в органах власти и </a:t>
            </a:r>
            <a:r>
              <a:rPr lang="ru-RU" sz="20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планируете быть руководителем;</a:t>
            </a:r>
          </a:p>
          <a:p>
            <a:pPr algn="just">
              <a:spcBef>
                <a:spcPts val="600"/>
              </a:spcBef>
              <a:buClr>
                <a:srgbClr val="990000"/>
              </a:buClr>
              <a:buFont typeface="Wingdings" pitchFamily="2" charset="2"/>
              <a:buChar char="q"/>
              <a:defRPr/>
            </a:pPr>
            <a:r>
              <a:rPr lang="ru-RU" sz="2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Вы </a:t>
            </a:r>
            <a:r>
              <a:rPr lang="ru-RU" sz="20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считаете</a:t>
            </a:r>
            <a:r>
              <a:rPr lang="ru-RU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, </a:t>
            </a:r>
            <a:r>
              <a:rPr lang="ru-RU" sz="20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что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любой </a:t>
            </a:r>
            <a:r>
              <a:rPr lang="ru-RU" sz="20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руководитель </a:t>
            </a:r>
            <a:r>
              <a:rPr lang="ru-RU" sz="2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должен быть лидером.</a:t>
            </a:r>
          </a:p>
          <a:p>
            <a:pPr algn="just">
              <a:spcBef>
                <a:spcPts val="600"/>
              </a:spcBef>
              <a:buClr>
                <a:srgbClr val="990000"/>
              </a:buClr>
              <a:defRPr/>
            </a:pPr>
            <a:r>
              <a:rPr lang="ru-RU" sz="2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20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600"/>
              </a:spcAft>
              <a:defRPr/>
            </a:pPr>
            <a:endParaRPr lang="ru-RU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Государственное и муниципальное управление – это всегда служение народу России во благо Родины</a:t>
            </a:r>
            <a:r>
              <a:rPr lang="ru-RU" sz="2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  </a:t>
            </a:r>
            <a:endParaRPr lang="ru-RU" sz="20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spcBef>
                <a:spcPts val="1200"/>
              </a:spcBef>
              <a:buClr>
                <a:srgbClr val="990000"/>
              </a:buClr>
              <a:defRPr/>
            </a:pPr>
            <a:r>
              <a:rPr lang="ru-RU" sz="3200" b="1" dirty="0">
                <a:solidFill>
                  <a:srgbClr val="990000"/>
                </a:solidFill>
                <a:latin typeface="Tahoma" pitchFamily="34" charset="0"/>
                <a:cs typeface="Tahoma" pitchFamily="34" charset="0"/>
              </a:rPr>
              <a:t> Ждем ВАС!!!</a:t>
            </a:r>
          </a:p>
        </p:txBody>
      </p:sp>
      <p:sp>
        <p:nvSpPr>
          <p:cNvPr id="17416" name="Text Box 23"/>
          <p:cNvSpPr txBox="1">
            <a:spLocks noChangeArrowheads="1"/>
          </p:cNvSpPr>
          <p:nvPr/>
        </p:nvSpPr>
        <p:spPr bwMode="auto">
          <a:xfrm>
            <a:off x="6468137" y="379414"/>
            <a:ext cx="292880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ru-RU" altLang="ru-RU" sz="1400">
                <a:solidFill>
                  <a:srgbClr val="1488CB"/>
                </a:solidFill>
                <a:latin typeface="Tahoma" pitchFamily="34" charset="0"/>
                <a:cs typeface="Tahoma" pitchFamily="34" charset="0"/>
              </a:rPr>
              <a:t>Сибирский институт управления</a:t>
            </a:r>
          </a:p>
        </p:txBody>
      </p:sp>
      <p:sp>
        <p:nvSpPr>
          <p:cNvPr id="17417" name="Стрелка вниз 8"/>
          <p:cNvSpPr>
            <a:spLocks noChangeArrowheads="1"/>
          </p:cNvSpPr>
          <p:nvPr/>
        </p:nvSpPr>
        <p:spPr bwMode="auto">
          <a:xfrm>
            <a:off x="3777235" y="4061626"/>
            <a:ext cx="1618325" cy="50006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7E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endParaRPr lang="ru-RU" alt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3"/>
          <p:cNvSpPr txBox="1">
            <a:spLocks noChangeArrowheads="1"/>
          </p:cNvSpPr>
          <p:nvPr/>
        </p:nvSpPr>
        <p:spPr bwMode="auto">
          <a:xfrm>
            <a:off x="654319" y="1769159"/>
            <a:ext cx="938070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just">
              <a:buClr>
                <a:srgbClr val="990000"/>
              </a:buClr>
              <a:buFont typeface="Wingdings" pitchFamily="2" charset="2"/>
              <a:buChar char="Ø"/>
              <a:tabLst>
                <a:tab pos="630238" algn="l"/>
              </a:tabLst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организационно-управленческой;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buClr>
                <a:srgbClr val="990000"/>
              </a:buClr>
              <a:buFont typeface="Wingdings" pitchFamily="2" charset="2"/>
              <a:buChar char="Ø"/>
              <a:tabLst>
                <a:tab pos="630238" algn="l"/>
              </a:tabLst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консультационной и информационно-аналитической;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buClr>
                <a:srgbClr val="990000"/>
              </a:buClr>
              <a:buFont typeface="Wingdings" pitchFamily="2" charset="2"/>
              <a:buChar char="Ø"/>
              <a:tabLst>
                <a:tab pos="630238" algn="l"/>
              </a:tabLst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научно-исследовательской и педагогической;</a:t>
            </a:r>
          </a:p>
          <a:p>
            <a:pPr lvl="0" algn="l">
              <a:buClr>
                <a:srgbClr val="990000"/>
              </a:buClr>
              <a:buFont typeface="Wingdings" pitchFamily="2" charset="2"/>
              <a:buChar char="Ø"/>
              <a:tabLst>
                <a:tab pos="630238" algn="l"/>
              </a:tabLst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проектной.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173" y="138079"/>
            <a:ext cx="1451346" cy="45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7"/>
          <p:cNvSpPr>
            <a:spLocks noChangeArrowheads="1"/>
          </p:cNvSpPr>
          <p:nvPr/>
        </p:nvSpPr>
        <p:spPr bwMode="auto">
          <a:xfrm>
            <a:off x="-194553" y="856036"/>
            <a:ext cx="9954638" cy="933853"/>
          </a:xfrm>
          <a:prstGeom prst="rect">
            <a:avLst/>
          </a:prstGeom>
          <a:gradFill>
            <a:gsLst>
              <a:gs pos="0">
                <a:srgbClr val="990000"/>
              </a:gs>
              <a:gs pos="50000">
                <a:srgbClr val="990000"/>
              </a:gs>
              <a:gs pos="100000">
                <a:srgbClr val="FF0000"/>
              </a:gs>
            </a:gsLst>
            <a:lin ang="0" scaled="0"/>
          </a:gradFill>
          <a:ln>
            <a:noFill/>
          </a:ln>
        </p:spPr>
        <p:txBody>
          <a:bodyPr/>
          <a:lstStyle>
            <a:lvl1pPr defTabSz="104298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4298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4298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42988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42988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ыпускники будут готовы к профессиональной деятельности: </a:t>
            </a:r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6527258" y="243191"/>
            <a:ext cx="29286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ru-RU" altLang="ru-RU" sz="1400" dirty="0">
                <a:solidFill>
                  <a:srgbClr val="1488CB"/>
                </a:solidFill>
                <a:latin typeface="Tahoma" pitchFamily="34" charset="0"/>
                <a:cs typeface="Tahoma" pitchFamily="34" charset="0"/>
              </a:rPr>
              <a:t>Сибирский институт управления</a:t>
            </a:r>
          </a:p>
        </p:txBody>
      </p: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2214663" y="3585041"/>
            <a:ext cx="513620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ru-RU" altLang="ru-RU" sz="34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Формы обучения :</a:t>
            </a:r>
          </a:p>
        </p:txBody>
      </p:sp>
      <p:sp>
        <p:nvSpPr>
          <p:cNvPr id="8" name="Прямоугольник 14"/>
          <p:cNvSpPr>
            <a:spLocks noChangeArrowheads="1"/>
          </p:cNvSpPr>
          <p:nvPr/>
        </p:nvSpPr>
        <p:spPr bwMode="auto">
          <a:xfrm>
            <a:off x="806335" y="4200594"/>
            <a:ext cx="8537169" cy="2410546"/>
          </a:xfrm>
          <a:prstGeom prst="rect">
            <a:avLst/>
          </a:prstGeom>
          <a:solidFill>
            <a:schemeClr val="bg1">
              <a:alpha val="87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ru-RU" altLang="ru-RU" sz="3400" b="1" dirty="0" smtClean="0">
                <a:latin typeface="Times New Roman" pitchFamily="18" charset="0"/>
                <a:cs typeface="Times New Roman" pitchFamily="18" charset="0"/>
              </a:rPr>
              <a:t>  Очная</a:t>
            </a:r>
            <a:endParaRPr lang="ru-RU" altLang="ru-RU" sz="34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q"/>
              <a:defRPr/>
            </a:pPr>
            <a:r>
              <a:rPr lang="ru-RU" altLang="ru-RU" sz="3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3400" b="1" dirty="0" smtClean="0">
                <a:latin typeface="Times New Roman" pitchFamily="18" charset="0"/>
                <a:cs typeface="Times New Roman" pitchFamily="18" charset="0"/>
              </a:rPr>
              <a:t>Заочная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  <a:defRPr/>
            </a:pPr>
            <a:r>
              <a:rPr lang="ru-RU" altLang="ru-RU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400" b="1" dirty="0" smtClean="0">
                <a:latin typeface="Times New Roman" pitchFamily="18" charset="0"/>
                <a:cs typeface="Times New Roman" pitchFamily="18" charset="0"/>
              </a:rPr>
              <a:t> Заочная с элементами дистанционного обучения</a:t>
            </a:r>
            <a:r>
              <a:rPr lang="ru-RU" altLang="ru-RU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  <a:defRPr/>
            </a:pPr>
            <a:endParaRPr lang="en-US" altLang="ru-RU" sz="3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3"/>
          <p:cNvSpPr txBox="1">
            <a:spLocks noChangeArrowheads="1"/>
          </p:cNvSpPr>
          <p:nvPr/>
        </p:nvSpPr>
        <p:spPr bwMode="auto">
          <a:xfrm>
            <a:off x="879390" y="1842123"/>
            <a:ext cx="8602662" cy="4235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ts val="600"/>
              </a:spcBef>
              <a:buClr>
                <a:srgbClr val="990000"/>
              </a:buClr>
              <a:defRPr/>
            </a:pPr>
            <a:r>
              <a:rPr lang="ru-RU" b="1"/>
              <a:t>В результате освоения образовательной программы выпускник готов к выполнению: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buClr>
                <a:srgbClr val="990000"/>
              </a:buClr>
              <a:defRPr/>
            </a:pPr>
            <a:r>
              <a:rPr lang="ru-RU" b="1"/>
              <a:t>	–	следующих обобщенных трудовых функций: управленческие, властные, консультативные, обеспечивающие осуществление государственного и муниципального управления в субъекте РФ.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buClr>
                <a:srgbClr val="990000"/>
              </a:buClr>
              <a:defRPr/>
            </a:pPr>
            <a:r>
              <a:rPr lang="ru-RU" b="1"/>
              <a:t>	–	следующих трудовых функций: законодательную и контрольную, организационно-управленческую и исполнительно-распорядительную, экспертно-аналитическую, научно-исследовательскую.</a:t>
            </a:r>
            <a:endParaRPr lang="ru-RU" b="1" dirty="0"/>
          </a:p>
        </p:txBody>
      </p:sp>
      <p:pic>
        <p:nvPicPr>
          <p:cNvPr id="41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173" y="138079"/>
            <a:ext cx="1451346" cy="45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7"/>
          <p:cNvSpPr>
            <a:spLocks noChangeArrowheads="1"/>
          </p:cNvSpPr>
          <p:nvPr/>
        </p:nvSpPr>
        <p:spPr bwMode="auto">
          <a:xfrm>
            <a:off x="126460" y="700342"/>
            <a:ext cx="9779540" cy="712822"/>
          </a:xfrm>
          <a:prstGeom prst="rect">
            <a:avLst/>
          </a:prstGeom>
          <a:gradFill>
            <a:gsLst>
              <a:gs pos="0">
                <a:srgbClr val="990000"/>
              </a:gs>
              <a:gs pos="50000">
                <a:srgbClr val="990000"/>
              </a:gs>
              <a:gs pos="100000">
                <a:srgbClr val="FF0000"/>
              </a:gs>
            </a:gsLst>
            <a:lin ang="0" scaled="0"/>
          </a:gradFill>
          <a:ln>
            <a:noFill/>
          </a:ln>
        </p:spPr>
        <p:txBody>
          <a:bodyPr/>
          <a:lstStyle>
            <a:lvl1pPr defTabSz="104298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4298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4298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42988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42988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100" dirty="0"/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6527258" y="243191"/>
            <a:ext cx="29286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ru-RU" altLang="ru-RU" sz="1400" dirty="0">
                <a:solidFill>
                  <a:srgbClr val="1488CB"/>
                </a:solidFill>
                <a:latin typeface="Tahoma" pitchFamily="34" charset="0"/>
                <a:cs typeface="Tahoma" pitchFamily="34" charset="0"/>
              </a:rPr>
              <a:t>Сибирский институт управления</a:t>
            </a:r>
          </a:p>
        </p:txBody>
      </p:sp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3"/>
          <p:cNvSpPr txBox="1">
            <a:spLocks noChangeArrowheads="1"/>
          </p:cNvSpPr>
          <p:nvPr/>
        </p:nvSpPr>
        <p:spPr bwMode="auto">
          <a:xfrm>
            <a:off x="905045" y="2159540"/>
            <a:ext cx="8666972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Aft>
                <a:spcPts val="1200"/>
              </a:spcAft>
              <a:buClr>
                <a:srgbClr val="990000"/>
              </a:buClr>
              <a:buFont typeface="Wingdings" pitchFamily="2" charset="2"/>
              <a:buChar char="q"/>
            </a:pPr>
            <a:r>
              <a:rPr lang="ru-RU" sz="2800" b="1" dirty="0" smtClean="0"/>
              <a:t> Практика </a:t>
            </a:r>
            <a:r>
              <a:rPr lang="ru-RU" sz="2800" b="1" dirty="0" smtClean="0"/>
              <a:t>по получению первичных профессиональных умений и навыков</a:t>
            </a:r>
          </a:p>
          <a:p>
            <a:pPr algn="l">
              <a:spcAft>
                <a:spcPts val="1200"/>
              </a:spcAft>
              <a:buClr>
                <a:srgbClr val="990000"/>
              </a:buClr>
              <a:buFont typeface="Wingdings" pitchFamily="2" charset="2"/>
              <a:buChar char="q"/>
            </a:pPr>
            <a:r>
              <a:rPr lang="ru-RU" sz="2800" b="1" dirty="0" smtClean="0"/>
              <a:t> Научно-исследовательская </a:t>
            </a:r>
            <a:r>
              <a:rPr lang="ru-RU" sz="2800" b="1" dirty="0" smtClean="0"/>
              <a:t>работа</a:t>
            </a:r>
          </a:p>
          <a:p>
            <a:pPr algn="l">
              <a:spcAft>
                <a:spcPts val="1200"/>
              </a:spcAft>
              <a:buClr>
                <a:srgbClr val="990000"/>
              </a:buClr>
              <a:buFont typeface="Wingdings" pitchFamily="2" charset="2"/>
              <a:buChar char="q"/>
            </a:pPr>
            <a:r>
              <a:rPr lang="ru-RU" sz="2800" b="1" dirty="0" smtClean="0"/>
              <a:t> Практика </a:t>
            </a:r>
            <a:r>
              <a:rPr lang="ru-RU" sz="2800" b="1" dirty="0" smtClean="0"/>
              <a:t>по получению профессиональных умений и опыта профессиональной деятельности (в том числе технологическая практика, педагогическая практика)</a:t>
            </a:r>
          </a:p>
          <a:p>
            <a:pPr algn="l">
              <a:spcAft>
                <a:spcPts val="1200"/>
              </a:spcAft>
              <a:buClr>
                <a:srgbClr val="990000"/>
              </a:buClr>
              <a:buFont typeface="Wingdings" pitchFamily="2" charset="2"/>
              <a:buChar char="q"/>
            </a:pPr>
            <a:r>
              <a:rPr lang="ru-RU" sz="2800" b="1" dirty="0" smtClean="0"/>
              <a:t> Преддипломная </a:t>
            </a:r>
            <a:r>
              <a:rPr lang="ru-RU" sz="2800" b="1" dirty="0" smtClean="0"/>
              <a:t>практика</a:t>
            </a:r>
            <a:endParaRPr lang="ru-RU" sz="2800" b="1" dirty="0"/>
          </a:p>
        </p:txBody>
      </p:sp>
      <p:pic>
        <p:nvPicPr>
          <p:cNvPr id="41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173" y="138079"/>
            <a:ext cx="1451346" cy="45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7"/>
          <p:cNvSpPr>
            <a:spLocks noChangeArrowheads="1"/>
          </p:cNvSpPr>
          <p:nvPr/>
        </p:nvSpPr>
        <p:spPr bwMode="auto">
          <a:xfrm>
            <a:off x="126460" y="914400"/>
            <a:ext cx="9779540" cy="953311"/>
          </a:xfrm>
          <a:prstGeom prst="rect">
            <a:avLst/>
          </a:prstGeom>
          <a:gradFill>
            <a:gsLst>
              <a:gs pos="0">
                <a:srgbClr val="990000"/>
              </a:gs>
              <a:gs pos="50000">
                <a:srgbClr val="990000"/>
              </a:gs>
              <a:gs pos="100000">
                <a:srgbClr val="FF0000"/>
              </a:gs>
            </a:gsLst>
            <a:lin ang="0" scaled="0"/>
          </a:gradFill>
          <a:ln>
            <a:noFill/>
          </a:ln>
        </p:spPr>
        <p:txBody>
          <a:bodyPr/>
          <a:lstStyle>
            <a:lvl1pPr defTabSz="104298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4298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4298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42988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42988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Практики:</a:t>
            </a:r>
            <a:endParaRPr lang="ru-RU" sz="28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100" dirty="0"/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6527258" y="243191"/>
            <a:ext cx="29286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ru-RU" altLang="ru-RU" sz="1400" dirty="0">
                <a:solidFill>
                  <a:srgbClr val="1488CB"/>
                </a:solidFill>
                <a:latin typeface="Tahoma" pitchFamily="34" charset="0"/>
                <a:cs typeface="Tahoma" pitchFamily="34" charset="0"/>
              </a:rPr>
              <a:t>Сибирский институт управления</a:t>
            </a:r>
          </a:p>
        </p:txBody>
      </p:sp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4"/>
          <p:cNvSpPr>
            <a:spLocks noChangeArrowheads="1"/>
          </p:cNvSpPr>
          <p:nvPr/>
        </p:nvSpPr>
        <p:spPr bwMode="auto">
          <a:xfrm>
            <a:off x="359923" y="2655651"/>
            <a:ext cx="9309369" cy="3959158"/>
          </a:xfrm>
          <a:prstGeom prst="rect">
            <a:avLst/>
          </a:prstGeom>
          <a:solidFill>
            <a:schemeClr val="bg1">
              <a:alpha val="87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ru-RU" sz="2000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0"/>
            <a:ext cx="9906000" cy="2202874"/>
          </a:xfrm>
          <a:solidFill>
            <a:srgbClr val="990000"/>
          </a:solidFill>
        </p:spPr>
        <p:txBody>
          <a:bodyPr/>
          <a:lstStyle/>
          <a:p>
            <a:pPr eaLnBrk="1" hangingPunct="1">
              <a:spcBef>
                <a:spcPts val="1800"/>
              </a:spcBef>
              <a:defRPr/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</a:rPr>
              <a:t>Выпускающая кафедра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</a:rPr>
              <a:t>– Государственного и муниципального управления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bg1"/>
                </a:solidFill>
                <a:latin typeface="Times New Roman" pitchFamily="18" charset="0"/>
              </a:rPr>
            </a:br>
            <a:endParaRPr lang="ru-RU" sz="3200" b="1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6527258" y="243191"/>
            <a:ext cx="29286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ru-RU" altLang="ru-RU" sz="1400" dirty="0">
                <a:solidFill>
                  <a:srgbClr val="1488CB"/>
                </a:solidFill>
                <a:latin typeface="Tahoma" pitchFamily="34" charset="0"/>
                <a:cs typeface="Tahoma" pitchFamily="34" charset="0"/>
              </a:rPr>
              <a:t>Сибирский институт управления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89" y="184825"/>
            <a:ext cx="1584516" cy="492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508669" y="3677553"/>
            <a:ext cx="8618707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1600" b="1" dirty="0" smtClean="0"/>
              <a:t> </a:t>
            </a:r>
            <a:endParaRPr lang="ru-RU" sz="1600" b="1" dirty="0" smtClean="0"/>
          </a:p>
          <a:p>
            <a:pPr algn="ctr">
              <a:spcBef>
                <a:spcPts val="600"/>
              </a:spcBef>
            </a:pPr>
            <a:r>
              <a:rPr lang="ru-RU" sz="2000" b="1" dirty="0" smtClean="0">
                <a:solidFill>
                  <a:srgbClr val="990000"/>
                </a:solidFill>
              </a:rPr>
              <a:t>Научная</a:t>
            </a:r>
            <a:r>
              <a:rPr lang="ru-RU" sz="2000" b="1" dirty="0" smtClean="0">
                <a:solidFill>
                  <a:srgbClr val="990000"/>
                </a:solidFill>
              </a:rPr>
              <a:t>, образовательная, консультационная деятельность кафедры направлена на содействие реализации кадровой политики и оказание организационно-методической  поддержки, повышение качества кадровой деятельности государственной и муниципальной службы.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4"/>
          <p:cNvSpPr>
            <a:spLocks noChangeArrowheads="1"/>
          </p:cNvSpPr>
          <p:nvPr/>
        </p:nvSpPr>
        <p:spPr bwMode="auto">
          <a:xfrm>
            <a:off x="631767" y="3192087"/>
            <a:ext cx="8774881" cy="3100648"/>
          </a:xfrm>
          <a:prstGeom prst="rect">
            <a:avLst/>
          </a:prstGeom>
          <a:solidFill>
            <a:schemeClr val="bg1">
              <a:alpha val="87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1200"/>
              </a:spcBef>
            </a:pPr>
            <a:r>
              <a:rPr lang="ru-RU" dirty="0" smtClean="0"/>
              <a:t>Все преподаватели </a:t>
            </a:r>
            <a:r>
              <a:rPr lang="ru-RU" dirty="0" smtClean="0"/>
              <a:t>участвуют </a:t>
            </a:r>
            <a:r>
              <a:rPr lang="ru-RU" dirty="0" smtClean="0"/>
              <a:t>в реализации  программ дополнительного профессионального  образования (профессиональной переподготовки, повышении квалификации) государственных и муниципальных служащих; являются независимыми экспертами  в конкурсных и аттестационных комиссиях органов власти Новосибирской области и территориальных органов федеральных структур</a:t>
            </a:r>
            <a:r>
              <a:rPr lang="ru-RU" dirty="0" smtClean="0"/>
              <a:t>.</a:t>
            </a:r>
          </a:p>
          <a:p>
            <a:pPr algn="ctr">
              <a:spcBef>
                <a:spcPts val="1200"/>
              </a:spcBef>
            </a:pPr>
            <a:endParaRPr lang="ru-RU" sz="1800" dirty="0" smtClean="0"/>
          </a:p>
          <a:p>
            <a:pPr algn="ctr">
              <a:spcBef>
                <a:spcPts val="1200"/>
              </a:spcBef>
            </a:pPr>
            <a:endParaRPr lang="ru-RU" sz="1800" dirty="0" smtClean="0">
              <a:solidFill>
                <a:schemeClr val="bg1"/>
              </a:solidFill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70" y="784239"/>
            <a:ext cx="9904430" cy="1885505"/>
          </a:xfrm>
          <a:solidFill>
            <a:srgbClr val="990000"/>
          </a:solidFill>
        </p:spPr>
        <p:txBody>
          <a:bodyPr/>
          <a:lstStyle/>
          <a:p>
            <a:pPr eaLnBrk="1" hangingPunct="1">
              <a:spcBef>
                <a:spcPts val="1800"/>
              </a:spcBef>
              <a:defRPr/>
            </a:pPr>
            <a:r>
              <a:rPr lang="ru-RU" sz="3200" b="1" dirty="0" smtClean="0">
                <a:solidFill>
                  <a:srgbClr val="FFFFFF"/>
                </a:solidFill>
                <a:latin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FFFF"/>
                </a:solidFill>
                <a:latin typeface="Times New Roman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Связь </a:t>
            </a:r>
            <a:r>
              <a:rPr lang="ru-RU" sz="3200" b="1" dirty="0" smtClean="0">
                <a:solidFill>
                  <a:schemeClr val="bg1"/>
                </a:solidFill>
              </a:rPr>
              <a:t>преподавателей программы с </a:t>
            </a:r>
            <a:r>
              <a:rPr lang="ru-RU" sz="3200" b="1" dirty="0" smtClean="0">
                <a:solidFill>
                  <a:schemeClr val="bg1"/>
                </a:solidFill>
              </a:rPr>
              <a:t>органами </a:t>
            </a:r>
            <a:r>
              <a:rPr lang="ru-RU" sz="3200" b="1" dirty="0" smtClean="0">
                <a:solidFill>
                  <a:schemeClr val="bg1"/>
                </a:solidFill>
              </a:rPr>
              <a:t>государственной власти и местного самоуправления</a:t>
            </a:r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endParaRPr lang="ru-RU" sz="3200" b="1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6527258" y="243191"/>
            <a:ext cx="29286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ru-RU" altLang="ru-RU" sz="1400" dirty="0">
                <a:solidFill>
                  <a:srgbClr val="1488CB"/>
                </a:solidFill>
                <a:latin typeface="Tahoma" pitchFamily="34" charset="0"/>
                <a:cs typeface="Tahoma" pitchFamily="34" charset="0"/>
              </a:rPr>
              <a:t>Сибирский институт управления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89" y="184825"/>
            <a:ext cx="1584516" cy="492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99032"/>
            <a:ext cx="9906000" cy="647666"/>
          </a:xfrm>
          <a:solidFill>
            <a:srgbClr val="990000"/>
          </a:solidFill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</a:rPr>
              <a:t>В процессе обучения применяются: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811044" y="2144683"/>
            <a:ext cx="8420100" cy="4613564"/>
          </a:xfrm>
        </p:spPr>
        <p:txBody>
          <a:bodyPr/>
          <a:lstStyle/>
          <a:p>
            <a:pPr eaLnBrk="1" hangingPunct="1">
              <a:buClr>
                <a:srgbClr val="990000"/>
              </a:buClr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333333"/>
                </a:solidFill>
                <a:latin typeface="Times New Roman" pitchFamily="18" charset="0"/>
              </a:rPr>
              <a:t> классические и дискуссионные лекции</a:t>
            </a:r>
          </a:p>
          <a:p>
            <a:pPr eaLnBrk="1" hangingPunct="1">
              <a:buClr>
                <a:srgbClr val="990000"/>
              </a:buClr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333333"/>
                </a:solidFill>
                <a:latin typeface="Times New Roman" pitchFamily="18" charset="0"/>
              </a:rPr>
              <a:t> деловые игры и проектные работы</a:t>
            </a:r>
            <a:endParaRPr lang="ru-RU" sz="2800" b="1" dirty="0" smtClean="0">
              <a:solidFill>
                <a:srgbClr val="333333"/>
              </a:solidFill>
              <a:latin typeface="Times New Roman" pitchFamily="18" charset="0"/>
            </a:endParaRPr>
          </a:p>
          <a:p>
            <a:pPr eaLnBrk="1" hangingPunct="1">
              <a:buClr>
                <a:srgbClr val="990000"/>
              </a:buClr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333333"/>
                </a:solidFill>
                <a:latin typeface="Times New Roman" pitchFamily="18" charset="0"/>
              </a:rPr>
              <a:t> тренинги </a:t>
            </a:r>
            <a:r>
              <a:rPr lang="ru-RU" sz="2800" b="1" dirty="0" smtClean="0">
                <a:solidFill>
                  <a:srgbClr val="333333"/>
                </a:solidFill>
                <a:latin typeface="Times New Roman" pitchFamily="18" charset="0"/>
              </a:rPr>
              <a:t>и </a:t>
            </a:r>
            <a:r>
              <a:rPr lang="ru-RU" sz="2800" b="1" dirty="0" smtClean="0">
                <a:solidFill>
                  <a:srgbClr val="333333"/>
                </a:solidFill>
                <a:latin typeface="Times New Roman" pitchFamily="18" charset="0"/>
              </a:rPr>
              <a:t>обучающие семинары</a:t>
            </a:r>
            <a:endParaRPr lang="ru-RU" sz="2800" b="1" dirty="0" smtClean="0">
              <a:solidFill>
                <a:srgbClr val="333333"/>
              </a:solidFill>
              <a:latin typeface="Times New Roman" pitchFamily="18" charset="0"/>
            </a:endParaRPr>
          </a:p>
          <a:p>
            <a:pPr eaLnBrk="1" hangingPunct="1">
              <a:buClr>
                <a:srgbClr val="990000"/>
              </a:buClr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333333"/>
                </a:solidFill>
                <a:latin typeface="Times New Roman" pitchFamily="18" charset="0"/>
              </a:rPr>
              <a:t> моделирование управленческих решений</a:t>
            </a:r>
            <a:endParaRPr lang="ru-RU" sz="2800" b="1" dirty="0" smtClean="0">
              <a:solidFill>
                <a:srgbClr val="333333"/>
              </a:solidFill>
              <a:latin typeface="Times New Roman" pitchFamily="18" charset="0"/>
            </a:endParaRPr>
          </a:p>
          <a:p>
            <a:pPr eaLnBrk="1" hangingPunct="1">
              <a:buClr>
                <a:srgbClr val="990000"/>
              </a:buClr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333333"/>
                </a:solidFill>
                <a:latin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333333"/>
                </a:solidFill>
                <a:latin typeface="Times New Roman" pitchFamily="18" charset="0"/>
              </a:rPr>
              <a:t>практикоориентированные</a:t>
            </a:r>
            <a:r>
              <a:rPr lang="ru-RU" sz="2800" b="1" dirty="0" smtClean="0">
                <a:solidFill>
                  <a:srgbClr val="333333"/>
                </a:solidFill>
                <a:latin typeface="Times New Roman" pitchFamily="18" charset="0"/>
              </a:rPr>
              <a:t> занятия</a:t>
            </a:r>
            <a:endParaRPr lang="ru-RU" sz="2800" b="1" dirty="0" smtClean="0">
              <a:solidFill>
                <a:srgbClr val="333333"/>
              </a:solidFill>
              <a:latin typeface="Times New Roman" pitchFamily="18" charset="0"/>
            </a:endParaRPr>
          </a:p>
          <a:p>
            <a:pPr eaLnBrk="1" hangingPunct="1">
              <a:buClr>
                <a:srgbClr val="990000"/>
              </a:buClr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333333"/>
                </a:solidFill>
                <a:latin typeface="Times New Roman" pitchFamily="18" charset="0"/>
              </a:rPr>
              <a:t> проектирование</a:t>
            </a:r>
            <a:endParaRPr lang="ru-RU" sz="2800" b="1" dirty="0" smtClean="0">
              <a:solidFill>
                <a:srgbClr val="333333"/>
              </a:solidFill>
              <a:latin typeface="Times New Roman" pitchFamily="18" charset="0"/>
            </a:endParaRPr>
          </a:p>
          <a:p>
            <a:pPr eaLnBrk="1" hangingPunct="1">
              <a:buClr>
                <a:srgbClr val="990000"/>
              </a:buClr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333333"/>
                </a:solidFill>
                <a:latin typeface="Times New Roman" pitchFamily="18" charset="0"/>
              </a:rPr>
              <a:t> групповые </a:t>
            </a:r>
            <a:r>
              <a:rPr lang="ru-RU" sz="2800" b="1" dirty="0" smtClean="0">
                <a:solidFill>
                  <a:srgbClr val="333333"/>
                </a:solidFill>
                <a:latin typeface="Times New Roman" pitchFamily="18" charset="0"/>
              </a:rPr>
              <a:t>дискуссии</a:t>
            </a:r>
          </a:p>
          <a:p>
            <a:pPr eaLnBrk="1" hangingPunct="1">
              <a:buClr>
                <a:srgbClr val="990000"/>
              </a:buClr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333333"/>
                </a:solidFill>
                <a:latin typeface="Times New Roman" pitchFamily="18" charset="0"/>
              </a:rPr>
              <a:t> кейс-задании</a:t>
            </a:r>
            <a:endParaRPr lang="ru-RU" sz="2800" b="1" dirty="0" smtClean="0">
              <a:solidFill>
                <a:srgbClr val="333333"/>
              </a:solidFill>
              <a:latin typeface="Times New Roman" pitchFamily="18" charset="0"/>
            </a:endParaRPr>
          </a:p>
          <a:p>
            <a:endParaRPr lang="ru-RU" dirty="0"/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6527258" y="243191"/>
            <a:ext cx="29286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ru-RU" altLang="ru-RU" sz="1400" dirty="0">
                <a:solidFill>
                  <a:srgbClr val="1488CB"/>
                </a:solidFill>
                <a:latin typeface="Tahoma" pitchFamily="34" charset="0"/>
                <a:cs typeface="Tahoma" pitchFamily="34" charset="0"/>
              </a:rPr>
              <a:t>Сибирский институт управления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89" y="184825"/>
            <a:ext cx="1584516" cy="492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Прямоугольник 14"/>
          <p:cNvSpPr>
            <a:spLocks noChangeArrowheads="1"/>
          </p:cNvSpPr>
          <p:nvPr/>
        </p:nvSpPr>
        <p:spPr bwMode="auto">
          <a:xfrm>
            <a:off x="214008" y="1420238"/>
            <a:ext cx="5904689" cy="4192621"/>
          </a:xfrm>
          <a:prstGeom prst="rect">
            <a:avLst/>
          </a:prstGeom>
          <a:solidFill>
            <a:schemeClr val="bg1">
              <a:alpha val="87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ru-RU" sz="2000" dirty="0"/>
          </a:p>
        </p:txBody>
      </p:sp>
      <p:sp>
        <p:nvSpPr>
          <p:cNvPr id="18436" name="Прямоугольник 7"/>
          <p:cNvSpPr>
            <a:spLocks noChangeArrowheads="1"/>
          </p:cNvSpPr>
          <p:nvPr/>
        </p:nvSpPr>
        <p:spPr bwMode="auto">
          <a:xfrm>
            <a:off x="0" y="846779"/>
            <a:ext cx="9626600" cy="57345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 defTabSz="1042988"/>
            <a:endParaRPr lang="ru-RU" altLang="ru-RU" sz="2100"/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7545388" y="6470650"/>
            <a:ext cx="2324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siu.ranepa.ru	</a:t>
            </a:r>
            <a:endParaRPr lang="ru-RU" sz="2000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844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9088" y="215900"/>
            <a:ext cx="1556598" cy="48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23"/>
          <p:cNvSpPr txBox="1">
            <a:spLocks noChangeArrowheads="1"/>
          </p:cNvSpPr>
          <p:nvPr/>
        </p:nvSpPr>
        <p:spPr bwMode="auto">
          <a:xfrm>
            <a:off x="314934" y="807430"/>
            <a:ext cx="87820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ru-RU" altLang="ru-RU" sz="3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Контакты и схема </a:t>
            </a:r>
            <a:r>
              <a:rPr lang="ru-RU" altLang="ru-RU" sz="3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проезда</a:t>
            </a:r>
            <a:endParaRPr lang="ru-RU" altLang="ru-RU" sz="3400" b="1" dirty="0" smtClean="0">
              <a:solidFill>
                <a:srgbClr val="BFBFB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396907" y="1459587"/>
            <a:ext cx="6130351" cy="547842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Font typeface="Wingdings" pitchFamily="2" charset="2"/>
              <a:buNone/>
              <a:defRPr/>
            </a:pPr>
            <a:r>
              <a:rPr lang="ru-RU" altLang="ru-RU" b="1" u="sng" dirty="0" smtClean="0">
                <a:latin typeface="Tahoma" pitchFamily="34" charset="0"/>
                <a:cs typeface="Tahoma" pitchFamily="34" charset="0"/>
              </a:rPr>
              <a:t>Приемная комиссия</a:t>
            </a:r>
            <a:r>
              <a:rPr lang="en-US" altLang="ru-RU" b="1" u="sng" dirty="0" smtClean="0">
                <a:latin typeface="Tahoma" pitchFamily="34" charset="0"/>
                <a:cs typeface="Tahoma" pitchFamily="34" charset="0"/>
              </a:rPr>
              <a:t>:</a:t>
            </a:r>
            <a:endParaRPr lang="ru-RU" altLang="ru-RU" b="1" u="sng" dirty="0" smtClean="0">
              <a:latin typeface="Tahoma" pitchFamily="34" charset="0"/>
              <a:cs typeface="Tahoma" pitchFamily="34" charset="0"/>
            </a:endParaRPr>
          </a:p>
          <a:p>
            <a:pPr algn="l" eaLnBrk="1" hangingPunct="1">
              <a:buFont typeface="Wingdings" pitchFamily="2" charset="2"/>
              <a:buNone/>
              <a:defRPr/>
            </a:pPr>
            <a:endParaRPr lang="ru-RU" b="1" dirty="0" smtClean="0">
              <a:latin typeface="+mn-lt"/>
            </a:endParaRP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latin typeface="+mn-lt"/>
              </a:rPr>
              <a:t>630102</a:t>
            </a:r>
            <a:r>
              <a:rPr lang="ru-RU" b="1" dirty="0" smtClean="0">
                <a:latin typeface="+mn-lt"/>
              </a:rPr>
              <a:t>, Россия, Новосибирск - 102, </a:t>
            </a:r>
          </a:p>
          <a:p>
            <a:pPr algn="l" eaLnBrk="1" hangingPunct="1">
              <a:defRPr/>
            </a:pPr>
            <a:r>
              <a:rPr lang="ru-RU" altLang="ru-RU" b="1" dirty="0" smtClean="0">
                <a:latin typeface="+mn-lt"/>
                <a:cs typeface="Tahoma" pitchFamily="34" charset="0"/>
              </a:rPr>
              <a:t>ул. Нижегородская, 6, к. 107</a:t>
            </a:r>
          </a:p>
          <a:p>
            <a:pPr algn="l" eaLnBrk="1" hangingPunct="1">
              <a:defRPr/>
            </a:pPr>
            <a:endParaRPr lang="ru-RU" dirty="0" smtClean="0">
              <a:latin typeface="+mn-lt"/>
            </a:endParaRPr>
          </a:p>
          <a:p>
            <a:pPr algn="l" eaLnBrk="1" hangingPunct="1">
              <a:defRPr/>
            </a:pPr>
            <a:r>
              <a:rPr lang="ru-RU" dirty="0" smtClean="0">
                <a:latin typeface="+mn-lt"/>
              </a:rPr>
              <a:t>Сибирский </a:t>
            </a:r>
            <a:r>
              <a:rPr lang="ru-RU" dirty="0" smtClean="0">
                <a:latin typeface="+mn-lt"/>
              </a:rPr>
              <a:t>институт управления – филиал РАНХиГС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endParaRPr lang="ru-RU" altLang="ru-RU" b="1" dirty="0" smtClean="0">
              <a:latin typeface="Tahoma" pitchFamily="34" charset="0"/>
              <a:cs typeface="Tahoma" pitchFamily="34" charset="0"/>
            </a:endParaRPr>
          </a:p>
          <a:p>
            <a:pPr algn="l"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altLang="ru-RU" sz="2000" dirty="0" smtClean="0">
                <a:latin typeface="Tahoma" pitchFamily="34" charset="0"/>
                <a:cs typeface="Tahoma" pitchFamily="34" charset="0"/>
              </a:rPr>
              <a:t>http://www.sapanet.ru/abitur/</a:t>
            </a:r>
            <a:endParaRPr lang="ru-RU" altLang="ru-RU" sz="2000" dirty="0" smtClean="0">
              <a:latin typeface="Tahoma" pitchFamily="34" charset="0"/>
              <a:cs typeface="Tahoma" pitchFamily="34" charset="0"/>
            </a:endParaRPr>
          </a:p>
          <a:p>
            <a:pPr algn="l" eaLnBrk="1" hangingPunct="1">
              <a:spcBef>
                <a:spcPts val="600"/>
              </a:spcBef>
              <a:defRPr/>
            </a:pPr>
            <a:r>
              <a:rPr lang="ru-RU" sz="2000" dirty="0" smtClean="0"/>
              <a:t> + 7 (383) 218-09-09, 373-14-16, 373-12-43</a:t>
            </a:r>
            <a:endParaRPr lang="ru-RU" altLang="ru-RU" sz="2000" dirty="0" smtClean="0">
              <a:latin typeface="Tahoma" pitchFamily="34" charset="0"/>
              <a:cs typeface="Tahoma" pitchFamily="34" charset="0"/>
            </a:endParaRPr>
          </a:p>
          <a:p>
            <a:pPr algn="l"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ru-RU" altLang="ru-RU" sz="2000" dirty="0" err="1" smtClean="0">
                <a:latin typeface="Tahoma" pitchFamily="34" charset="0"/>
                <a:cs typeface="Tahoma" pitchFamily="34" charset="0"/>
              </a:rPr>
              <a:t>E-mail</a:t>
            </a:r>
            <a:r>
              <a:rPr lang="ru-RU" altLang="ru-RU" sz="20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ru-RU" altLang="ru-RU" sz="2000" dirty="0" err="1" smtClean="0">
                <a:latin typeface="Tahoma" pitchFamily="34" charset="0"/>
                <a:cs typeface="Tahoma" pitchFamily="34" charset="0"/>
              </a:rPr>
              <a:t>pr-com@s</a:t>
            </a:r>
            <a:r>
              <a:rPr lang="en-US" altLang="ru-RU" sz="2000" dirty="0" err="1" smtClean="0">
                <a:latin typeface="Tahoma" pitchFamily="34" charset="0"/>
                <a:cs typeface="Tahoma" pitchFamily="34" charset="0"/>
              </a:rPr>
              <a:t>iu.ranepa</a:t>
            </a:r>
            <a:r>
              <a:rPr lang="ru-RU" altLang="ru-RU" sz="2000" dirty="0" smtClean="0">
                <a:latin typeface="Tahoma" pitchFamily="34" charset="0"/>
                <a:cs typeface="Tahoma" pitchFamily="34" charset="0"/>
              </a:rPr>
              <a:t>.</a:t>
            </a:r>
            <a:r>
              <a:rPr lang="en-US" altLang="ru-RU" sz="2000" dirty="0" err="1" smtClean="0">
                <a:latin typeface="Tahoma" pitchFamily="34" charset="0"/>
                <a:cs typeface="Tahoma" pitchFamily="34" charset="0"/>
              </a:rPr>
              <a:t>r</a:t>
            </a:r>
            <a:r>
              <a:rPr lang="ru-RU" altLang="ru-RU" sz="2000" dirty="0" smtClean="0">
                <a:latin typeface="Tahoma" pitchFamily="34" charset="0"/>
                <a:cs typeface="Tahoma" pitchFamily="34" charset="0"/>
              </a:rPr>
              <a:t>u</a:t>
            </a:r>
          </a:p>
          <a:p>
            <a:pPr algn="l"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ru-RU" altLang="ru-RU" b="1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0" indent="0" algn="l" eaLnBrk="1" hangingPunct="1">
              <a:spcBef>
                <a:spcPct val="50000"/>
              </a:spcBef>
              <a:defRPr/>
            </a:pPr>
            <a:endParaRPr lang="ru-RU" altLang="ru-RU" sz="28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6527258" y="243191"/>
            <a:ext cx="29286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ru-RU" altLang="ru-RU" sz="1400" dirty="0">
                <a:solidFill>
                  <a:srgbClr val="1488CB"/>
                </a:solidFill>
                <a:latin typeface="Tahoma" pitchFamily="34" charset="0"/>
                <a:cs typeface="Tahoma" pitchFamily="34" charset="0"/>
              </a:rPr>
              <a:t>Сибирский институт управления</a:t>
            </a:r>
          </a:p>
        </p:txBody>
      </p:sp>
      <p:pic>
        <p:nvPicPr>
          <p:cNvPr id="20482" name="Picture 2" descr="http://siu.ranepa.ru/Academy/img/adres_5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08970" y="3143144"/>
            <a:ext cx="3797030" cy="3714856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297505" y="5962579"/>
            <a:ext cx="48192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Проезд до станции метро «Октябрьская», выход со стороны </a:t>
            </a:r>
            <a:r>
              <a:rPr lang="ru-RU" sz="1600" b="1" dirty="0" err="1" smtClean="0"/>
              <a:t>Бин-Банка</a:t>
            </a:r>
            <a:endParaRPr lang="ru-RU" sz="1600" b="1" dirty="0"/>
          </a:p>
        </p:txBody>
      </p:sp>
      <p:sp>
        <p:nvSpPr>
          <p:cNvPr id="16" name="Стрелка вправо 15"/>
          <p:cNvSpPr/>
          <p:nvPr/>
        </p:nvSpPr>
        <p:spPr bwMode="auto">
          <a:xfrm>
            <a:off x="5252936" y="5836596"/>
            <a:ext cx="612843" cy="836578"/>
          </a:xfrm>
          <a:prstGeom prst="rightArrow">
            <a:avLst/>
          </a:prstGeom>
          <a:solidFill>
            <a:srgbClr val="E78E2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E78E24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f2bc79a42d4e1134194e983bf134319e6f264"/>
  <p:tag name="ISPRING_RESOURCE_PATHS_HASH_PRESENTER" val="afdd31b7689c71ce1a82ae7779ed3350ec635c64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6532</TotalTime>
  <Words>365</Words>
  <Application>Microsoft Office PowerPoint</Application>
  <PresentationFormat>Лист A4 (210x297 мм)</PresentationFormat>
  <Paragraphs>85</Paragraphs>
  <Slides>10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Tahoma</vt:lpstr>
      <vt:lpstr>Times New Roman</vt:lpstr>
      <vt:lpstr>Wingdings</vt:lpstr>
      <vt:lpstr>Оформление по умолчанию</vt:lpstr>
      <vt:lpstr>1_Оформление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Выпускающая кафедра – Государственного и муниципального управления  </vt:lpstr>
      <vt:lpstr> Связь преподавателей программы с органами государственной власти и местного самоуправления </vt:lpstr>
      <vt:lpstr>В процессе обучения применяются: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Печенкина Е.А.</dc:creator>
  <cp:lastModifiedBy>Савинов Леонид В.</cp:lastModifiedBy>
  <cp:revision>408</cp:revision>
  <dcterms:created xsi:type="dcterms:W3CDTF">2003-02-28T13:27:04Z</dcterms:created>
  <dcterms:modified xsi:type="dcterms:W3CDTF">2019-04-23T02:53:46Z</dcterms:modified>
</cp:coreProperties>
</file>